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  <p:sldMasterId id="2147483696" r:id="rId2"/>
  </p:sldMasterIdLst>
  <p:notesMasterIdLst>
    <p:notesMasterId r:id="rId11"/>
  </p:notesMasterIdLst>
  <p:handoutMasterIdLst>
    <p:handoutMasterId r:id="rId12"/>
  </p:handoutMasterIdLst>
  <p:sldIdLst>
    <p:sldId id="378" r:id="rId3"/>
    <p:sldId id="410" r:id="rId4"/>
    <p:sldId id="399" r:id="rId5"/>
    <p:sldId id="408" r:id="rId6"/>
    <p:sldId id="412" r:id="rId7"/>
    <p:sldId id="405" r:id="rId8"/>
    <p:sldId id="409" r:id="rId9"/>
    <p:sldId id="406" r:id="rId10"/>
  </p:sldIdLst>
  <p:sldSz cx="9144000" cy="6858000" type="screen4x3"/>
  <p:notesSz cx="6985000" cy="9271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7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7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7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7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7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7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7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7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7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996600"/>
    <a:srgbClr val="E4DFBA"/>
    <a:srgbClr val="FFD2B1"/>
    <a:srgbClr val="FFD700"/>
    <a:srgbClr val="CF0E30"/>
    <a:srgbClr val="004E47"/>
    <a:srgbClr val="006B61"/>
    <a:srgbClr val="005447"/>
    <a:srgbClr val="00353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289" autoAdjust="0"/>
  </p:normalViewPr>
  <p:slideViewPr>
    <p:cSldViewPr>
      <p:cViewPr>
        <p:scale>
          <a:sx n="66" d="100"/>
          <a:sy n="66" d="100"/>
        </p:scale>
        <p:origin x="-1542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66" d="100"/>
          <a:sy n="66" d="100"/>
        </p:scale>
        <p:origin x="-1566" y="72"/>
      </p:cViewPr>
      <p:guideLst>
        <p:guide orient="horz" pos="2920"/>
        <p:guide pos="22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03725"/>
            <a:ext cx="5124450" cy="417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737" tIns="45063" rIns="91737" bIns="450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3738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252413"/>
            <a:ext cx="5676900" cy="4257675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663" y="4843463"/>
            <a:ext cx="6383337" cy="3738562"/>
          </a:xfrm>
          <a:noFill/>
          <a:ln w="9525"/>
        </p:spPr>
        <p:txBody>
          <a:bodyPr/>
          <a:lstStyle/>
          <a:p>
            <a:r>
              <a:rPr lang="en-US" dirty="0" smtClean="0"/>
              <a:t>Dredge Potter and new</a:t>
            </a:r>
            <a:r>
              <a:rPr lang="en-US" baseline="0" dirty="0" smtClean="0"/>
              <a:t> Thomas N. George spill barge showing fixed point placement with a dustpan dredge.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252413"/>
            <a:ext cx="5676900" cy="4257675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663" y="4843463"/>
            <a:ext cx="6383337" cy="3738562"/>
          </a:xfrm>
          <a:noFill/>
          <a:ln w="9525"/>
        </p:spPr>
        <p:txBody>
          <a:bodyPr/>
          <a:lstStyle/>
          <a:p>
            <a:r>
              <a:rPr lang="en-US" dirty="0" smtClean="0"/>
              <a:t>Dredge Potter and new</a:t>
            </a:r>
            <a:r>
              <a:rPr lang="en-US" baseline="0" dirty="0" smtClean="0"/>
              <a:t> Thomas N. George spill barge showing fixed point placement with a dustpan dredge.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252413"/>
            <a:ext cx="5676900" cy="4257675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663" y="4843463"/>
            <a:ext cx="6383337" cy="3738562"/>
          </a:xfrm>
          <a:noFill/>
          <a:ln w="9525"/>
        </p:spPr>
        <p:txBody>
          <a:bodyPr/>
          <a:lstStyle/>
          <a:p>
            <a:r>
              <a:rPr lang="en-US" dirty="0" smtClean="0"/>
              <a:t>Dredge Potter and new</a:t>
            </a:r>
            <a:r>
              <a:rPr lang="en-US" baseline="0" dirty="0" smtClean="0"/>
              <a:t> Thomas N. George spill barge showing fixed point placement with a dustpan dredge.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2589B-66F4-4BD8-8972-C050472475BC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ADC76-2BE5-4D42-BE0E-CEEDC654C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1EECA-23ED-4AED-A723-4B574D65681D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66E39-8C62-487D-853C-99200B70A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A626A-6D21-4190-A536-ACDB6F8E08EE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085ED-A60E-4F67-B8B0-87FA66528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52589B-66F4-4BD8-8972-C050472475BC}" type="datetimeFigureOut">
              <a:rPr lang="en-US" smtClean="0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0ADC76-2BE5-4D42-BE0E-CEEDC654CB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D5C36B-79F8-4B7D-A38F-69F250F57626}" type="datetimeFigureOut">
              <a:rPr lang="en-US" smtClean="0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06525-59E0-4945-9C1A-0C2F5771A0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5C64A-5F32-4327-84FB-FF645CE550D3}" type="datetimeFigureOut">
              <a:rPr lang="en-US" smtClean="0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4AF01-F09C-4FC3-B5A5-24ED390475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E17134-8DD7-4D40-83D2-BB884238DFAA}" type="datetimeFigureOut">
              <a:rPr lang="en-US" smtClean="0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A1ECEB-3890-4AB7-8E5F-DF1B356D46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E3FEA2-D55A-43A9-99B4-1F38F4850EB4}" type="datetimeFigureOut">
              <a:rPr lang="en-US" smtClean="0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E8468-F98F-418C-801E-5815CAAB3C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2DA0A-84CD-4273-BBD3-D06404737B90}" type="datetimeFigureOut">
              <a:rPr lang="en-US" smtClean="0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0E0046-3964-41F8-B83A-72008D5DA2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F2547C-FD42-4135-8FE4-82667C050167}" type="datetimeFigureOut">
              <a:rPr lang="en-US" smtClean="0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A6088D-B224-4F08-88D7-71AD4C357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5D802E-C39A-49F0-88C0-CA22CABF05C9}" type="datetimeFigureOut">
              <a:rPr lang="en-US" smtClean="0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678A9-DE88-4700-AC1F-C287E8C151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5C36B-79F8-4B7D-A38F-69F250F57626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06525-59E0-4945-9C1A-0C2F5771A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82BFB6-B0BA-4231-89E5-85622E5D7D20}" type="datetimeFigureOut">
              <a:rPr lang="en-US" smtClean="0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2A641-6F58-4E0C-BB84-80AB5B449E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E1EECA-23ED-4AED-A723-4B574D65681D}" type="datetimeFigureOut">
              <a:rPr lang="en-US" smtClean="0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66E39-8C62-487D-853C-99200B70AC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DA626A-6D21-4190-A536-ACDB6F8E08EE}" type="datetimeFigureOut">
              <a:rPr lang="en-US" smtClean="0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4085ED-A60E-4F67-B8B0-87FA665289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5C64A-5F32-4327-84FB-FF645CE550D3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4AF01-F09C-4FC3-B5A5-24ED39047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17134-8DD7-4D40-83D2-BB884238DFAA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1ECEB-3890-4AB7-8E5F-DF1B356D4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3FEA2-D55A-43A9-99B4-1F38F4850EB4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E8468-F98F-418C-801E-5815CAAB3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2DA0A-84CD-4273-BBD3-D06404737B90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E0046-3964-41F8-B83A-72008D5DA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2547C-FD42-4135-8FE4-82667C050167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6088D-B224-4F08-88D7-71AD4C357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D802E-C39A-49F0-88C0-CA22CABF05C9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678A9-DE88-4700-AC1F-C287E8C15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2BFB6-B0BA-4231-89E5-85622E5D7D20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2A641-6F58-4E0C-BB84-80AB5B449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7024F1-6D21-4DE4-8806-0B0818DDA5F0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7BBDF3C-E06E-4A41-B4D1-0E083C0C6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7024F1-6D21-4DE4-8806-0B0818DDA5F0}" type="datetimeFigureOut">
              <a:rPr lang="en-US" smtClean="0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7BBDF3C-E06E-4A41-B4D1-0E083C0C61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609600"/>
            <a:ext cx="6237288" cy="1001713"/>
          </a:xfrm>
        </p:spPr>
        <p:txBody>
          <a:bodyPr/>
          <a:lstStyle/>
          <a:p>
            <a:pPr eaLnBrk="1" hangingPunct="1"/>
            <a:r>
              <a:rPr lang="en-US" dirty="0" smtClean="0"/>
              <a:t>RRAT – Dredging Update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Gilbert Island Post Construction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Flex Pipe Update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Flex Pipe use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2014 Dredging Update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Dredge Master Plan</a:t>
            </a:r>
          </a:p>
          <a:p>
            <a:pPr>
              <a:buNone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Gilbert Island, Mile 298 UMR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3657600" cy="5257800"/>
          </a:xfrm>
        </p:spPr>
        <p:txBody>
          <a:bodyPr>
            <a:normAutofit fontScale="92500"/>
          </a:bodyPr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Recent Dredging History 2005 – 2010</a:t>
            </a:r>
          </a:p>
          <a:p>
            <a:pPr lvl="2"/>
            <a:r>
              <a:rPr lang="en-US" dirty="0" smtClean="0"/>
              <a:t>Total 510k CY, Average 101k CY, Average 7 days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dirty="0" smtClean="0"/>
              <a:t>Chevrons constructed 2011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dirty="0" smtClean="0"/>
              <a:t>No Dredging after construction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dirty="0" smtClean="0"/>
              <a:t>Estimated savings $300k to $500k. </a:t>
            </a:r>
          </a:p>
          <a:p>
            <a:pPr marL="971550" lvl="1" indent="-514350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7" name="Picture 6" descr="gilbert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038600" y="1905000"/>
            <a:ext cx="4723882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04800"/>
            <a:ext cx="7959725" cy="1001713"/>
          </a:xfrm>
        </p:spPr>
        <p:txBody>
          <a:bodyPr/>
          <a:lstStyle/>
          <a:p>
            <a:pPr eaLnBrk="1" hangingPunct="1"/>
            <a:r>
              <a:rPr lang="en-US" dirty="0" smtClean="0"/>
              <a:t>Flex Pipe - Update</a:t>
            </a: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228600" y="1219200"/>
            <a:ext cx="8580438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80000"/>
            </a:pPr>
            <a:r>
              <a:rPr lang="en-US" b="0" dirty="0" smtClean="0">
                <a:latin typeface="Gill Sans" pitchFamily="34" charset="0"/>
              </a:rPr>
              <a:t>+ Completed Thomas N. George Spill Barge </a:t>
            </a:r>
            <a:endParaRPr lang="en-US" b="0" dirty="0">
              <a:latin typeface="Gill Sans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en-US" b="0" dirty="0" smtClean="0">
                <a:latin typeface="Gill Sans" pitchFamily="34" charset="0"/>
              </a:rPr>
              <a:t>+ Quick Connect Demo, &amp; in use.</a:t>
            </a:r>
          </a:p>
          <a:p>
            <a:pPr marL="342900" indent="-342900">
              <a:spcBef>
                <a:spcPct val="20000"/>
              </a:spcBef>
              <a:buSzPct val="80000"/>
              <a:buFontTx/>
              <a:buChar char="-"/>
            </a:pPr>
            <a:r>
              <a:rPr lang="en-US" b="0" dirty="0" smtClean="0">
                <a:latin typeface="Gill Sans" pitchFamily="34" charset="0"/>
              </a:rPr>
              <a:t>Need 6 more quick connects.</a:t>
            </a:r>
          </a:p>
          <a:p>
            <a:pPr marL="342900" indent="-342900">
              <a:spcBef>
                <a:spcPct val="20000"/>
              </a:spcBef>
              <a:buSzPct val="80000"/>
              <a:buFontTx/>
              <a:buChar char="-"/>
            </a:pPr>
            <a:r>
              <a:rPr lang="en-US" b="0" dirty="0" smtClean="0">
                <a:latin typeface="Gill Sans" pitchFamily="34" charset="0"/>
              </a:rPr>
              <a:t>Need swivel ball joint at spill barge</a:t>
            </a:r>
          </a:p>
          <a:p>
            <a:pPr marL="342900" indent="-342900">
              <a:spcBef>
                <a:spcPct val="20000"/>
              </a:spcBef>
              <a:buSzPct val="80000"/>
              <a:buFontTx/>
              <a:buChar char="-"/>
            </a:pPr>
            <a:r>
              <a:rPr lang="en-US" b="0" dirty="0" smtClean="0">
                <a:latin typeface="Gill Sans" pitchFamily="34" charset="0"/>
              </a:rPr>
              <a:t>Off season storage</a:t>
            </a:r>
            <a:endParaRPr lang="en-US" b="0" dirty="0">
              <a:latin typeface="Gill Sans" pitchFamily="34" charset="0"/>
            </a:endParaRPr>
          </a:p>
        </p:txBody>
      </p:sp>
      <p:pic>
        <p:nvPicPr>
          <p:cNvPr id="7" name="Picture 6" descr="Potter Spill Barge2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685800" y="3733800"/>
            <a:ext cx="3937000" cy="2743200"/>
          </a:xfrm>
          <a:prstGeom prst="rect">
            <a:avLst/>
          </a:prstGeom>
          <a:ln w="254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Potter Spill Barge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953000" y="3429000"/>
            <a:ext cx="3657600" cy="2743200"/>
          </a:xfrm>
          <a:prstGeom prst="rect">
            <a:avLst/>
          </a:prstGeom>
          <a:ln w="254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04800"/>
            <a:ext cx="7959725" cy="1001713"/>
          </a:xfrm>
        </p:spPr>
        <p:txBody>
          <a:bodyPr/>
          <a:lstStyle/>
          <a:p>
            <a:pPr eaLnBrk="1" hangingPunct="1"/>
            <a:r>
              <a:rPr lang="en-US" dirty="0" smtClean="0"/>
              <a:t>Flex Pipe - Use</a:t>
            </a: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228600" y="1219200"/>
            <a:ext cx="8580438" cy="533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80000"/>
            </a:pPr>
            <a:r>
              <a:rPr lang="en-US" b="0" dirty="0" smtClean="0">
                <a:latin typeface="Gill Sans" pitchFamily="34" charset="0"/>
              </a:rPr>
              <a:t>+ Mel Price Pool – all 7 dredging locations (</a:t>
            </a:r>
            <a:r>
              <a:rPr lang="en-US" b="0" dirty="0" smtClean="0"/>
              <a:t>221, 227, 229, 235, 237, 240, 241)</a:t>
            </a:r>
            <a:endParaRPr lang="en-US" b="0" dirty="0">
              <a:latin typeface="Gill Sans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en-US" b="0" dirty="0" smtClean="0">
                <a:latin typeface="Gill Sans" pitchFamily="34" charset="0"/>
              </a:rPr>
              <a:t>+ Lower River </a:t>
            </a:r>
          </a:p>
          <a:p>
            <a:pPr marL="800100" lvl="1" indent="-342900">
              <a:spcBef>
                <a:spcPct val="20000"/>
              </a:spcBef>
              <a:buSzPct val="80000"/>
              <a:buFont typeface="Arial" pitchFamily="34" charset="0"/>
              <a:buChar char="•"/>
            </a:pPr>
            <a:r>
              <a:rPr lang="en-US" b="0" dirty="0" smtClean="0">
                <a:latin typeface="Gill Sans" pitchFamily="34" charset="0"/>
              </a:rPr>
              <a:t>Planned at mile 173</a:t>
            </a:r>
          </a:p>
          <a:p>
            <a:pPr marL="800100" lvl="1" indent="-342900">
              <a:spcBef>
                <a:spcPct val="20000"/>
              </a:spcBef>
              <a:buSzPct val="80000"/>
              <a:buFont typeface="Arial" pitchFamily="34" charset="0"/>
              <a:buChar char="•"/>
            </a:pPr>
            <a:r>
              <a:rPr lang="en-US" b="0" dirty="0" smtClean="0">
                <a:latin typeface="Gill Sans" pitchFamily="34" charset="0"/>
              </a:rPr>
              <a:t>Possibly mile 24 &amp; other assignments until cold weather</a:t>
            </a:r>
          </a:p>
          <a:p>
            <a:pPr marL="800100" lvl="1" indent="-342900">
              <a:spcBef>
                <a:spcPct val="20000"/>
              </a:spcBef>
              <a:buSzPct val="80000"/>
              <a:buFont typeface="Arial" pitchFamily="34" charset="0"/>
              <a:buChar char="•"/>
            </a:pPr>
            <a:r>
              <a:rPr lang="en-US" b="0" dirty="0" smtClean="0">
                <a:latin typeface="Gill Sans" pitchFamily="34" charset="0"/>
              </a:rPr>
              <a:t>Buffalo Island mile 25 – 26</a:t>
            </a: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en-US" b="0" dirty="0" smtClean="0">
                <a:latin typeface="Gill Sans" pitchFamily="34" charset="0"/>
              </a:rPr>
              <a:t>+ Lower River 2013</a:t>
            </a:r>
          </a:p>
          <a:p>
            <a:pPr marL="800100" lvl="1" indent="-342900">
              <a:spcBef>
                <a:spcPct val="20000"/>
              </a:spcBef>
              <a:buSzPct val="80000"/>
              <a:buFont typeface="Arial" pitchFamily="34" charset="0"/>
              <a:buChar char="•"/>
            </a:pPr>
            <a:r>
              <a:rPr lang="en-US" b="0" dirty="0" err="1" smtClean="0">
                <a:latin typeface="Gill Sans" pitchFamily="34" charset="0"/>
              </a:rPr>
              <a:t>Manskers</a:t>
            </a:r>
            <a:r>
              <a:rPr lang="en-US" b="0" dirty="0" smtClean="0">
                <a:latin typeface="Gill Sans" pitchFamily="34" charset="0"/>
              </a:rPr>
              <a:t>, 104 – 103 UMR, 11-26 Sep 2013</a:t>
            </a:r>
          </a:p>
          <a:p>
            <a:pPr marL="1257300" lvl="2" indent="-342900">
              <a:spcBef>
                <a:spcPct val="20000"/>
              </a:spcBef>
              <a:buSzPct val="80000"/>
              <a:buFont typeface="Arial" pitchFamily="34" charset="0"/>
              <a:buChar char="•"/>
            </a:pPr>
            <a:r>
              <a:rPr lang="en-US" b="0" dirty="0" smtClean="0">
                <a:latin typeface="Gill Sans" pitchFamily="34" charset="0"/>
              </a:rPr>
              <a:t>100k into Chevron at 104, 200k into Island</a:t>
            </a:r>
          </a:p>
          <a:p>
            <a:pPr marL="342900" indent="-342900">
              <a:spcBef>
                <a:spcPct val="20000"/>
              </a:spcBef>
              <a:buSzPct val="80000"/>
            </a:pPr>
            <a:endParaRPr lang="en-US" b="0" dirty="0" smtClean="0">
              <a:latin typeface="Gill Sans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</a:pPr>
            <a:endParaRPr lang="en-US" b="0" dirty="0" smtClean="0">
              <a:latin typeface="Gill Sans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en-US" b="0" dirty="0" smtClean="0">
                <a:latin typeface="Gill Sans" pitchFamily="34" charset="0"/>
              </a:rPr>
              <a:t>	</a:t>
            </a:r>
          </a:p>
          <a:p>
            <a:pPr marL="342900" indent="-342900">
              <a:spcBef>
                <a:spcPct val="20000"/>
              </a:spcBef>
              <a:buSzPct val="80000"/>
            </a:pPr>
            <a:endParaRPr lang="en-US" b="0" dirty="0" smtClean="0">
              <a:latin typeface="Gill Sans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</a:pPr>
            <a:endParaRPr lang="en-US" b="0" dirty="0" smtClean="0">
              <a:latin typeface="Gill Sans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</a:pPr>
            <a:endParaRPr lang="en-US" b="0" dirty="0" smtClean="0">
              <a:latin typeface="Gill Sans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en-US" b="0" dirty="0" smtClean="0">
                <a:latin typeface="Gill Sans" pitchFamily="34" charset="0"/>
              </a:rPr>
              <a:t>				</a:t>
            </a: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en-US" b="0" dirty="0" smtClean="0">
                <a:latin typeface="Gill Sans" pitchFamily="34" charset="0"/>
              </a:rPr>
              <a:t>	</a:t>
            </a:r>
          </a:p>
          <a:p>
            <a:pPr marL="342900" indent="-342900">
              <a:spcBef>
                <a:spcPct val="20000"/>
              </a:spcBef>
              <a:buSzPct val="80000"/>
            </a:pPr>
            <a:endParaRPr lang="en-US" b="0" dirty="0" smtClean="0">
              <a:latin typeface="Gill Sans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en-US" b="0" dirty="0" smtClean="0">
                <a:latin typeface="Gill Sans" pitchFamily="34" charset="0"/>
              </a:rPr>
              <a:t>			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04800"/>
            <a:ext cx="7959725" cy="1001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Dredge Potter Flex Pipe</a:t>
            </a:r>
            <a:br>
              <a:rPr lang="en-US" dirty="0" smtClean="0"/>
            </a:br>
            <a:r>
              <a:rPr lang="en-US" dirty="0" smtClean="0"/>
              <a:t> Fixed Point Placement</a:t>
            </a: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228600" y="1219200"/>
            <a:ext cx="8580438" cy="457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80000"/>
            </a:pPr>
            <a:endParaRPr lang="en-US" b="0" dirty="0" smtClean="0">
              <a:latin typeface="Gill Sans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</a:pPr>
            <a:endParaRPr lang="en-US" b="0" dirty="0" smtClean="0">
              <a:latin typeface="Gill Sans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en-US" b="0" dirty="0" smtClean="0">
                <a:latin typeface="Gill Sans" pitchFamily="34" charset="0"/>
              </a:rPr>
              <a:t>	</a:t>
            </a:r>
          </a:p>
          <a:p>
            <a:pPr marL="342900" indent="-342900">
              <a:spcBef>
                <a:spcPct val="20000"/>
              </a:spcBef>
              <a:buSzPct val="80000"/>
            </a:pPr>
            <a:endParaRPr lang="en-US" b="0" dirty="0" smtClean="0">
              <a:latin typeface="Gill Sans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</a:pPr>
            <a:endParaRPr lang="en-US" b="0" dirty="0" smtClean="0">
              <a:latin typeface="Gill Sans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</a:pPr>
            <a:endParaRPr lang="en-US" b="0" dirty="0" smtClean="0">
              <a:latin typeface="Gill Sans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en-US" b="0" dirty="0" smtClean="0">
                <a:latin typeface="Gill Sans" pitchFamily="34" charset="0"/>
              </a:rPr>
              <a:t>				</a:t>
            </a: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en-US" b="0" dirty="0" smtClean="0">
                <a:latin typeface="Gill Sans" pitchFamily="34" charset="0"/>
              </a:rPr>
              <a:t>	</a:t>
            </a:r>
          </a:p>
          <a:p>
            <a:pPr marL="342900" indent="-342900">
              <a:spcBef>
                <a:spcPct val="20000"/>
              </a:spcBef>
              <a:buSzPct val="80000"/>
            </a:pPr>
            <a:endParaRPr lang="en-US" b="0" dirty="0" smtClean="0">
              <a:latin typeface="Gill Sans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en-US" b="0" dirty="0" smtClean="0">
                <a:latin typeface="Gill Sans" pitchFamily="34" charset="0"/>
              </a:rPr>
              <a:t>			 </a:t>
            </a:r>
          </a:p>
        </p:txBody>
      </p:sp>
      <p:pic>
        <p:nvPicPr>
          <p:cNvPr id="6" name="Picture 5" descr="240H01414_Dredge cuts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733800" y="3810000"/>
            <a:ext cx="4876800" cy="25748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1676400"/>
            <a:ext cx="2743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Allows Potter to reach preferred placement areas.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Avoid sensitive habitat areas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Create islands </a:t>
            </a:r>
            <a:r>
              <a:rPr lang="en-US" b="0" dirty="0" err="1" smtClean="0"/>
              <a:t>vs</a:t>
            </a:r>
            <a:r>
              <a:rPr lang="en-US" b="0" dirty="0" smtClean="0"/>
              <a:t> </a:t>
            </a:r>
            <a:r>
              <a:rPr lang="en-US" b="0" dirty="0" err="1" smtClean="0"/>
              <a:t>sidecasting</a:t>
            </a:r>
            <a:endParaRPr lang="en-US" b="0" dirty="0" smtClean="0"/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endParaRPr lang="en-US" b="0" dirty="0" smtClean="0"/>
          </a:p>
          <a:p>
            <a:endParaRPr lang="en-US" b="0" dirty="0" smtClean="0"/>
          </a:p>
          <a:p>
            <a:endParaRPr lang="en-US" b="0" dirty="0" smtClean="0"/>
          </a:p>
        </p:txBody>
      </p:sp>
      <p:pic>
        <p:nvPicPr>
          <p:cNvPr id="9" name="Picture 8" descr="221G2314_mp_Page_2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886200" y="1447800"/>
            <a:ext cx="4684776" cy="2286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Dredge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Dredge Potter</a:t>
            </a:r>
          </a:p>
          <a:p>
            <a:pPr lvl="1"/>
            <a:r>
              <a:rPr lang="en-US" dirty="0" smtClean="0"/>
              <a:t> Mel Price Pool,  1 Aug 2014 – 27 Aug, 854k CY.</a:t>
            </a:r>
          </a:p>
          <a:p>
            <a:pPr lvl="2"/>
            <a:r>
              <a:rPr lang="en-US" dirty="0" smtClean="0"/>
              <a:t> 7 locations: 221, 227, 229, 235, 237, 240, 241.</a:t>
            </a:r>
          </a:p>
          <a:p>
            <a:pPr lvl="1"/>
            <a:r>
              <a:rPr lang="en-US" dirty="0" smtClean="0"/>
              <a:t>Pool 25.  27 Aug – 1 Sep.  222k CY.</a:t>
            </a:r>
          </a:p>
          <a:p>
            <a:pPr lvl="2"/>
            <a:r>
              <a:rPr lang="en-US" dirty="0" smtClean="0"/>
              <a:t>Miles 252, 256, 270</a:t>
            </a:r>
          </a:p>
          <a:p>
            <a:pPr lvl="1"/>
            <a:r>
              <a:rPr lang="en-US" dirty="0" smtClean="0"/>
              <a:t>Lower River (Open River)</a:t>
            </a:r>
          </a:p>
          <a:p>
            <a:pPr lvl="2"/>
            <a:r>
              <a:rPr lang="en-US" dirty="0" smtClean="0"/>
              <a:t>1 location complete, mile 169.  </a:t>
            </a:r>
          </a:p>
          <a:p>
            <a:pPr lvl="2"/>
            <a:r>
              <a:rPr lang="en-US" dirty="0" smtClean="0"/>
              <a:t>High water delays.</a:t>
            </a:r>
          </a:p>
          <a:p>
            <a:r>
              <a:rPr lang="en-US" dirty="0" smtClean="0"/>
              <a:t>Dredge Bill Holman (LRL Contract)	</a:t>
            </a:r>
          </a:p>
          <a:p>
            <a:pPr lvl="2"/>
            <a:r>
              <a:rPr lang="en-US" dirty="0" smtClean="0"/>
              <a:t>SEMO Port,  3 – 6 September, 64k CY.</a:t>
            </a:r>
          </a:p>
          <a:p>
            <a:pPr lvl="2"/>
            <a:r>
              <a:rPr lang="en-US" dirty="0" smtClean="0"/>
              <a:t>Kaskaskia Mouth, 7 – 13 September, 109k CY.</a:t>
            </a:r>
          </a:p>
          <a:p>
            <a:r>
              <a:rPr lang="en-US" dirty="0" smtClean="0"/>
              <a:t>Dredge Goetz (St. Paul District)</a:t>
            </a:r>
          </a:p>
          <a:p>
            <a:pPr lvl="2"/>
            <a:r>
              <a:rPr lang="en-US" dirty="0" smtClean="0"/>
              <a:t>Illinois Waterway, 26 Sept  to approx 13 Oct, (mile 79 – 75)</a:t>
            </a:r>
          </a:p>
          <a:p>
            <a:r>
              <a:rPr lang="en-US" dirty="0" smtClean="0"/>
              <a:t>2013 Quantities:  Potter 6.6M CY,  America 1.5M CY</a:t>
            </a:r>
          </a:p>
          <a:p>
            <a:pPr lvl="1">
              <a:buNone/>
            </a:pPr>
            <a:r>
              <a:rPr lang="en-US" dirty="0" smtClean="0"/>
              <a:t>		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Dredge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/>
              <a:t>		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 descr="STL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066800" y="1219200"/>
            <a:ext cx="7067550" cy="421005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5486400"/>
            <a:ext cx="81534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="0" dirty="0" smtClean="0">
                <a:latin typeface="+mn-lt"/>
              </a:rPr>
              <a:t>High Water delays, only 1 assignment completed to date, mile 169 UMR, on Lower River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Schedule Impacts  (Only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location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complted</a:t>
            </a:r>
            <a:r>
              <a:rPr lang="en-US" sz="2800" b="0" dirty="0" smtClean="0">
                <a:latin typeface="+mn-lt"/>
              </a:rPr>
              <a:t> to date)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Dredge Master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+ July 31</a:t>
            </a:r>
            <a:r>
              <a:rPr lang="en-US" baseline="30000" dirty="0" smtClean="0"/>
              <a:t>st</a:t>
            </a:r>
            <a:r>
              <a:rPr lang="en-US" dirty="0" smtClean="0"/>
              <a:t> Meeting with USFW, MDOC, IDNR</a:t>
            </a:r>
          </a:p>
          <a:p>
            <a:pPr>
              <a:buNone/>
            </a:pPr>
            <a:r>
              <a:rPr lang="en-US" dirty="0" smtClean="0"/>
              <a:t>+ Documented preferred placement for routine dredging areas.</a:t>
            </a:r>
          </a:p>
          <a:p>
            <a:pPr>
              <a:buNone/>
            </a:pPr>
            <a:r>
              <a:rPr lang="en-US" dirty="0" smtClean="0"/>
              <a:t>+ Identified dredging areas for flex pipe use.</a:t>
            </a:r>
          </a:p>
          <a:p>
            <a:pPr>
              <a:buFontTx/>
              <a:buChar char="-"/>
            </a:pPr>
            <a:r>
              <a:rPr lang="en-US" dirty="0" smtClean="0"/>
              <a:t>Need to finalize, working on template..</a:t>
            </a:r>
          </a:p>
          <a:p>
            <a:pPr>
              <a:buFontTx/>
              <a:buChar char="-"/>
            </a:pPr>
            <a:r>
              <a:rPr lang="en-US" dirty="0" smtClean="0"/>
              <a:t>ILW Master Plan.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2004</TotalTime>
  <Pages>66</Pages>
  <Words>399</Words>
  <Application>Microsoft Office PowerPoint</Application>
  <PresentationFormat>On-screen Show (4:3)</PresentationFormat>
  <Paragraphs>85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Custom Design</vt:lpstr>
      <vt:lpstr>Office Theme</vt:lpstr>
      <vt:lpstr>RRAT – Dredging Update</vt:lpstr>
      <vt:lpstr>Gilbert Island, Mile 298 UMR</vt:lpstr>
      <vt:lpstr>Flex Pipe - Update</vt:lpstr>
      <vt:lpstr>Flex Pipe - Use</vt:lpstr>
      <vt:lpstr>Dredge Potter Flex Pipe  Fixed Point Placement</vt:lpstr>
      <vt:lpstr>2014 Dredge Update</vt:lpstr>
      <vt:lpstr>2014 Dredge Update</vt:lpstr>
      <vt:lpstr>Dredge Master Plans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J. Duffin</dc:creator>
  <cp:lastModifiedBy>B3ECHIHN</cp:lastModifiedBy>
  <cp:revision>211</cp:revision>
  <cp:lastPrinted>2001-03-13T16:09:20Z</cp:lastPrinted>
  <dcterms:created xsi:type="dcterms:W3CDTF">1997-04-17T09:01:26Z</dcterms:created>
  <dcterms:modified xsi:type="dcterms:W3CDTF">2014-10-17T14:03:57Z</dcterms:modified>
</cp:coreProperties>
</file>