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8"/>
  </p:notesMasterIdLst>
  <p:sldIdLst>
    <p:sldId id="256" r:id="rId3"/>
    <p:sldId id="262" r:id="rId4"/>
    <p:sldId id="293" r:id="rId5"/>
    <p:sldId id="273" r:id="rId6"/>
    <p:sldId id="272" r:id="rId7"/>
    <p:sldId id="314" r:id="rId8"/>
    <p:sldId id="315" r:id="rId9"/>
    <p:sldId id="316" r:id="rId10"/>
    <p:sldId id="317" r:id="rId11"/>
    <p:sldId id="322" r:id="rId12"/>
    <p:sldId id="321" r:id="rId13"/>
    <p:sldId id="324" r:id="rId14"/>
    <p:sldId id="323" r:id="rId15"/>
    <p:sldId id="350" r:id="rId16"/>
    <p:sldId id="325" r:id="rId17"/>
    <p:sldId id="326" r:id="rId18"/>
    <p:sldId id="333" r:id="rId19"/>
    <p:sldId id="334" r:id="rId20"/>
    <p:sldId id="335" r:id="rId21"/>
    <p:sldId id="336" r:id="rId22"/>
    <p:sldId id="337" r:id="rId23"/>
    <p:sldId id="32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11" r:id="rId37"/>
    <p:sldId id="312" r:id="rId38"/>
    <p:sldId id="31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285" r:id="rId5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2" autoAdjust="0"/>
    <p:restoredTop sz="94660"/>
  </p:normalViewPr>
  <p:slideViewPr>
    <p:cSldViewPr snapToGrid="0">
      <p:cViewPr varScale="1">
        <p:scale>
          <a:sx n="112" d="100"/>
          <a:sy n="112" d="100"/>
        </p:scale>
        <p:origin x="-2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744"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defRPr sz="1200">
                <a:latin typeface="Arial" charset="0"/>
              </a:defRPr>
            </a:lvl1pPr>
          </a:lstStyle>
          <a:p>
            <a:pPr>
              <a:defRPr/>
            </a:pPr>
            <a:endParaRPr lang="en-US"/>
          </a:p>
        </p:txBody>
      </p:sp>
      <p:sp>
        <p:nvSpPr>
          <p:cNvPr id="6861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08075"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defRPr sz="1200">
                <a:latin typeface="Arial" charset="0"/>
              </a:defRPr>
            </a:lvl1pPr>
          </a:lstStyle>
          <a:p>
            <a:pPr>
              <a:defRPr/>
            </a:pPr>
            <a:endParaRPr lang="en-US"/>
          </a:p>
        </p:txBody>
      </p:sp>
      <p:sp>
        <p:nvSpPr>
          <p:cNvPr id="6861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200">
                <a:latin typeface="Arial" charset="0"/>
              </a:defRPr>
            </a:lvl1pPr>
          </a:lstStyle>
          <a:p>
            <a:pPr>
              <a:defRPr/>
            </a:pPr>
            <a:fld id="{FA3E8EBF-06D8-485B-87F2-B8DD145453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8E598DB-C1B2-4434-9CE1-1EF28C10677E}"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2484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017CB7-B9C6-4E63-A1F8-1AE2388E18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EA4C19C-7073-4E91-812E-26819B5ED1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8F1537A-2CB6-4F90-94C2-E5BEDD4AB5E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F632376-C050-41EF-9D60-710DAC0D48E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0901555-9C6B-4CBE-A0DC-8639EE3FE5F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00ABCE5-1252-4EF0-AB8F-FAF9A216789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2DA22A3-3D54-4BFD-A3FD-1A4436BAC75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C9D595F-BE3B-47B8-B888-F12B19909E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E79F50E-ED11-4E59-BA63-EFE47098DF9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9EDECDF-90D4-4AE0-93A4-55AD7DD3C46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FD9F4F-07A7-4D97-ACDF-8893001371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7"/>
          <p:cNvGrpSpPr>
            <a:grpSpLocks/>
          </p:cNvGrpSpPr>
          <p:nvPr userDrawn="1"/>
        </p:nvGrpSpPr>
        <p:grpSpPr bwMode="auto">
          <a:xfrm>
            <a:off x="0" y="0"/>
            <a:ext cx="9144000" cy="6861175"/>
            <a:chOff x="0" y="0"/>
            <a:chExt cx="5760" cy="4322"/>
          </a:xfrm>
        </p:grpSpPr>
        <p:pic>
          <p:nvPicPr>
            <p:cNvPr id="1044" name="Picture 23" descr="ppt_camo_bkgrnd-03"/>
            <p:cNvPicPr>
              <a:picLocks noChangeAspect="1" noChangeArrowheads="1"/>
            </p:cNvPicPr>
            <p:nvPr userDrawn="1"/>
          </p:nvPicPr>
          <p:blipFill>
            <a:blip r:embed="rId13" cstate="screen"/>
            <a:srcRect/>
            <a:stretch>
              <a:fillRect/>
            </a:stretch>
          </p:blipFill>
          <p:spPr bwMode="auto">
            <a:xfrm>
              <a:off x="0" y="0"/>
              <a:ext cx="5760" cy="4322"/>
            </a:xfrm>
            <a:prstGeom prst="rect">
              <a:avLst/>
            </a:prstGeom>
            <a:noFill/>
            <a:ln w="9525">
              <a:noFill/>
              <a:miter lim="800000"/>
              <a:headEnd/>
              <a:tailEnd/>
            </a:ln>
          </p:spPr>
        </p:pic>
        <p:pic>
          <p:nvPicPr>
            <p:cNvPr id="1045" name="Picture 21" descr="white_curve"/>
            <p:cNvPicPr>
              <a:picLocks noChangeAspect="1" noChangeArrowheads="1"/>
            </p:cNvPicPr>
            <p:nvPr userDrawn="1"/>
          </p:nvPicPr>
          <p:blipFill>
            <a:blip r:embed="rId14" cstate="screen"/>
            <a:srcRect/>
            <a:stretch>
              <a:fillRect/>
            </a:stretch>
          </p:blipFill>
          <p:spPr bwMode="auto">
            <a:xfrm>
              <a:off x="2502" y="990"/>
              <a:ext cx="3258" cy="3330"/>
            </a:xfrm>
            <a:prstGeom prst="rect">
              <a:avLst/>
            </a:prstGeom>
            <a:noFill/>
            <a:ln w="9525">
              <a:noFill/>
              <a:miter lim="800000"/>
              <a:headEnd/>
              <a:tailEnd/>
            </a:ln>
          </p:spPr>
        </p:pic>
      </p:grpSp>
      <p:pic>
        <p:nvPicPr>
          <p:cNvPr id="1027" name="Picture 8" descr="USACE_logo"/>
          <p:cNvPicPr>
            <a:picLocks noChangeAspect="1" noChangeArrowheads="1"/>
          </p:cNvPicPr>
          <p:nvPr userDrawn="1"/>
        </p:nvPicPr>
        <p:blipFill>
          <a:blip r:embed="rId15" cstate="screen"/>
          <a:srcRect/>
          <a:stretch>
            <a:fillRect/>
          </a:stretch>
        </p:blipFill>
        <p:spPr bwMode="auto">
          <a:xfrm>
            <a:off x="244475" y="5141913"/>
            <a:ext cx="1371600" cy="938212"/>
          </a:xfrm>
          <a:prstGeom prst="rect">
            <a:avLst/>
          </a:prstGeom>
          <a:noFill/>
          <a:ln w="9525">
            <a:noFill/>
            <a:miter lim="800000"/>
            <a:headEnd/>
            <a:tailEnd/>
          </a:ln>
        </p:spPr>
      </p:pic>
      <p:sp>
        <p:nvSpPr>
          <p:cNvPr id="1043" name="Line 19"/>
          <p:cNvSpPr>
            <a:spLocks noChangeShapeType="1"/>
          </p:cNvSpPr>
          <p:nvPr userDrawn="1"/>
        </p:nvSpPr>
        <p:spPr bwMode="auto">
          <a:xfrm>
            <a:off x="5343525"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1029" name="Rectangle 2"/>
          <p:cNvSpPr>
            <a:spLocks noGrp="1" noChangeArrowheads="1"/>
          </p:cNvSpPr>
          <p:nvPr>
            <p:ph type="title"/>
          </p:nvPr>
        </p:nvSpPr>
        <p:spPr bwMode="auto">
          <a:xfrm>
            <a:off x="152400" y="3048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userDrawn="1"/>
        </p:nvSpPr>
        <p:spPr bwMode="auto">
          <a:xfrm>
            <a:off x="152400" y="6156325"/>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
        <p:nvSpPr>
          <p:cNvPr id="1059" name="Oval 35"/>
          <p:cNvSpPr>
            <a:spLocks noChangeArrowheads="1"/>
          </p:cNvSpPr>
          <p:nvPr userDrawn="1"/>
        </p:nvSpPr>
        <p:spPr bwMode="auto">
          <a:xfrm rot="3266737">
            <a:off x="5072063" y="704850"/>
            <a:ext cx="3048000" cy="4876800"/>
          </a:xfrm>
          <a:prstGeom prst="ellipse">
            <a:avLst/>
          </a:prstGeom>
          <a:solidFill>
            <a:schemeClr val="bg1"/>
          </a:solidFill>
          <a:ln w="9525">
            <a:solidFill>
              <a:schemeClr val="bg1"/>
            </a:solidFill>
            <a:round/>
            <a:headEnd/>
            <a:tailEnd/>
          </a:ln>
          <a:effectLst/>
        </p:spPr>
        <p:txBody>
          <a:bodyPr wrap="none" anchor="ctr"/>
          <a:lstStyle/>
          <a:p>
            <a:pPr>
              <a:defRPr/>
            </a:pPr>
            <a:endParaRPr lang="en-US"/>
          </a:p>
        </p:txBody>
      </p:sp>
      <p:pic>
        <p:nvPicPr>
          <p:cNvPr id="1032" name="Picture 36" descr="test"/>
          <p:cNvPicPr preferRelativeResize="0">
            <a:picLocks noChangeAspect="1" noChangeArrowheads="1"/>
          </p:cNvPicPr>
          <p:nvPr userDrawn="1"/>
        </p:nvPicPr>
        <p:blipFill>
          <a:blip r:embed="rId16" cstate="screen">
            <a:clrChange>
              <a:clrFrom>
                <a:srgbClr val="FCFAFB"/>
              </a:clrFrom>
              <a:clrTo>
                <a:srgbClr val="FCFAFB">
                  <a:alpha val="0"/>
                </a:srgbClr>
              </a:clrTo>
            </a:clrChange>
          </a:blip>
          <a:srcRect/>
          <a:stretch>
            <a:fillRect/>
          </a:stretch>
        </p:blipFill>
        <p:spPr bwMode="auto">
          <a:xfrm>
            <a:off x="3070225" y="695325"/>
            <a:ext cx="6102350" cy="6181725"/>
          </a:xfrm>
          <a:prstGeom prst="rect">
            <a:avLst/>
          </a:prstGeom>
          <a:noFill/>
          <a:ln w="9525">
            <a:noFill/>
            <a:miter lim="800000"/>
            <a:headEnd/>
            <a:tailEnd/>
          </a:ln>
        </p:spPr>
      </p:pic>
      <p:grpSp>
        <p:nvGrpSpPr>
          <p:cNvPr id="2" name="Group 38"/>
          <p:cNvGrpSpPr>
            <a:grpSpLocks/>
          </p:cNvGrpSpPr>
          <p:nvPr userDrawn="1"/>
        </p:nvGrpSpPr>
        <p:grpSpPr bwMode="auto">
          <a:xfrm>
            <a:off x="4800600" y="2752725"/>
            <a:ext cx="1063625" cy="1600200"/>
            <a:chOff x="4464" y="432"/>
            <a:chExt cx="3840" cy="5775"/>
          </a:xfrm>
        </p:grpSpPr>
        <p:sp>
          <p:nvSpPr>
            <p:cNvPr id="1063" name="Rectangle 39"/>
            <p:cNvSpPr>
              <a:spLocks noChangeArrowheads="1"/>
            </p:cNvSpPr>
            <p:nvPr/>
          </p:nvSpPr>
          <p:spPr bwMode="auto">
            <a:xfrm>
              <a:off x="4894" y="862"/>
              <a:ext cx="3026" cy="4898"/>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 name="Picture 40" descr="MVS Aerial 2 "/>
            <p:cNvPicPr preferRelativeResize="0">
              <a:picLocks noChangeAspect="1" noChangeArrowheads="1"/>
            </p:cNvPicPr>
            <p:nvPr/>
          </p:nvPicPr>
          <p:blipFill>
            <a:blip r:embed="rId17" cstate="screen">
              <a:clrChange>
                <a:clrFrom>
                  <a:srgbClr val="FAF6F7"/>
                </a:clrFrom>
                <a:clrTo>
                  <a:srgbClr val="FAF6F7">
                    <a:alpha val="0"/>
                  </a:srgbClr>
                </a:clrTo>
              </a:clrChange>
            </a:blip>
            <a:srcRect/>
            <a:stretch>
              <a:fillRect/>
            </a:stretch>
          </p:blipFill>
          <p:spPr bwMode="auto">
            <a:xfrm>
              <a:off x="4464" y="432"/>
              <a:ext cx="3840" cy="5775"/>
            </a:xfrm>
            <a:prstGeom prst="rect">
              <a:avLst/>
            </a:prstGeom>
            <a:noFill/>
            <a:ln w="9525">
              <a:noFill/>
              <a:miter lim="800000"/>
              <a:headEnd/>
              <a:tailEnd/>
            </a:ln>
          </p:spPr>
        </p:pic>
      </p:grpSp>
      <p:pic>
        <p:nvPicPr>
          <p:cNvPr id="1034" name="Picture 41" descr="MVK foggybridges"/>
          <p:cNvPicPr preferRelativeResize="0">
            <a:picLocks noChangeAspect="1" noChangeArrowheads="1"/>
          </p:cNvPicPr>
          <p:nvPr userDrawn="1"/>
        </p:nvPicPr>
        <p:blipFill>
          <a:blip r:embed="rId18" cstate="screen">
            <a:clrChange>
              <a:clrFrom>
                <a:srgbClr val="F7F3F4"/>
              </a:clrFrom>
              <a:clrTo>
                <a:srgbClr val="F7F3F4">
                  <a:alpha val="0"/>
                </a:srgbClr>
              </a:clrTo>
            </a:clrChange>
          </a:blip>
          <a:srcRect/>
          <a:stretch>
            <a:fillRect/>
          </a:stretch>
        </p:blipFill>
        <p:spPr bwMode="auto">
          <a:xfrm>
            <a:off x="3886200" y="4352925"/>
            <a:ext cx="1752600" cy="1133475"/>
          </a:xfrm>
          <a:prstGeom prst="rect">
            <a:avLst/>
          </a:prstGeom>
          <a:noFill/>
          <a:ln w="9525">
            <a:noFill/>
            <a:miter lim="800000"/>
            <a:headEnd/>
            <a:tailEnd/>
          </a:ln>
        </p:spPr>
      </p:pic>
      <p:pic>
        <p:nvPicPr>
          <p:cNvPr id="1035" name="Picture 42" descr="MVP Saint Anthony Falls 3"/>
          <p:cNvPicPr preferRelativeResize="0">
            <a:picLocks noChangeAspect="1" noChangeArrowheads="1"/>
          </p:cNvPicPr>
          <p:nvPr userDrawn="1"/>
        </p:nvPicPr>
        <p:blipFill>
          <a:blip r:embed="rId19" cstate="screen">
            <a:clrChange>
              <a:clrFrom>
                <a:srgbClr val="FEFAFB"/>
              </a:clrFrom>
              <a:clrTo>
                <a:srgbClr val="FEFAFB">
                  <a:alpha val="0"/>
                </a:srgbClr>
              </a:clrTo>
            </a:clrChange>
          </a:blip>
          <a:srcRect/>
          <a:stretch>
            <a:fillRect/>
          </a:stretch>
        </p:blipFill>
        <p:spPr bwMode="auto">
          <a:xfrm>
            <a:off x="7239000" y="1143000"/>
            <a:ext cx="1600200" cy="1257300"/>
          </a:xfrm>
          <a:prstGeom prst="rect">
            <a:avLst/>
          </a:prstGeom>
          <a:noFill/>
          <a:ln w="9525">
            <a:noFill/>
            <a:miter lim="800000"/>
            <a:headEnd/>
            <a:tailEnd/>
          </a:ln>
        </p:spPr>
      </p:pic>
      <p:grpSp>
        <p:nvGrpSpPr>
          <p:cNvPr id="1036" name="Group 43"/>
          <p:cNvGrpSpPr>
            <a:grpSpLocks/>
          </p:cNvGrpSpPr>
          <p:nvPr userDrawn="1"/>
        </p:nvGrpSpPr>
        <p:grpSpPr bwMode="auto">
          <a:xfrm>
            <a:off x="4572000" y="5410200"/>
            <a:ext cx="2286000" cy="1169988"/>
            <a:chOff x="-6192" y="1728"/>
            <a:chExt cx="4512" cy="3008"/>
          </a:xfrm>
        </p:grpSpPr>
        <p:sp>
          <p:nvSpPr>
            <p:cNvPr id="1068" name="Rectangle 44"/>
            <p:cNvSpPr>
              <a:spLocks noChangeArrowheads="1"/>
            </p:cNvSpPr>
            <p:nvPr/>
          </p:nvSpPr>
          <p:spPr bwMode="auto">
            <a:xfrm>
              <a:off x="-5857" y="2161"/>
              <a:ext cx="3986" cy="2318"/>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041" name="Picture 45" descr="MVM Memphis aerial w-barge"/>
            <p:cNvPicPr preferRelativeResize="0">
              <a:picLocks noChangeAspect="1" noChangeArrowheads="1"/>
            </p:cNvPicPr>
            <p:nvPr/>
          </p:nvPicPr>
          <p:blipFill>
            <a:blip r:embed="rId20" cstate="screen">
              <a:clrChange>
                <a:clrFrom>
                  <a:srgbClr val="FEFAF9"/>
                </a:clrFrom>
                <a:clrTo>
                  <a:srgbClr val="FEFAF9">
                    <a:alpha val="0"/>
                  </a:srgbClr>
                </a:clrTo>
              </a:clrChange>
            </a:blip>
            <a:srcRect/>
            <a:stretch>
              <a:fillRect/>
            </a:stretch>
          </p:blipFill>
          <p:spPr bwMode="auto">
            <a:xfrm>
              <a:off x="-6192" y="1728"/>
              <a:ext cx="4512" cy="3008"/>
            </a:xfrm>
            <a:prstGeom prst="rect">
              <a:avLst/>
            </a:prstGeom>
            <a:noFill/>
            <a:ln w="9525">
              <a:noFill/>
              <a:miter lim="800000"/>
              <a:headEnd/>
              <a:tailEnd/>
            </a:ln>
          </p:spPr>
        </p:pic>
      </p:grpSp>
      <p:pic>
        <p:nvPicPr>
          <p:cNvPr id="1037" name="Picture 46" descr="MVR Clock Tower"/>
          <p:cNvPicPr preferRelativeResize="0">
            <a:picLocks noChangeAspect="1" noChangeArrowheads="1"/>
          </p:cNvPicPr>
          <p:nvPr userDrawn="1"/>
        </p:nvPicPr>
        <p:blipFill>
          <a:blip r:embed="rId21" cstate="screen">
            <a:clrChange>
              <a:clrFrom>
                <a:srgbClr val="FDF9FA"/>
              </a:clrFrom>
              <a:clrTo>
                <a:srgbClr val="FDF9FA">
                  <a:alpha val="0"/>
                </a:srgbClr>
              </a:clrTo>
            </a:clrChange>
          </a:blip>
          <a:srcRect/>
          <a:stretch>
            <a:fillRect/>
          </a:stretch>
        </p:blipFill>
        <p:spPr bwMode="auto">
          <a:xfrm>
            <a:off x="7543800" y="2514600"/>
            <a:ext cx="1085850" cy="1447800"/>
          </a:xfrm>
          <a:prstGeom prst="rect">
            <a:avLst/>
          </a:prstGeom>
          <a:noFill/>
          <a:ln w="9525">
            <a:noFill/>
            <a:miter lim="800000"/>
            <a:headEnd/>
            <a:tailEnd/>
          </a:ln>
        </p:spPr>
      </p:pic>
      <p:pic>
        <p:nvPicPr>
          <p:cNvPr id="1038" name="Picture 47" descr="New Orleans superdome"/>
          <p:cNvPicPr preferRelativeResize="0">
            <a:picLocks noChangeAspect="1" noChangeArrowheads="1"/>
          </p:cNvPicPr>
          <p:nvPr userDrawn="1"/>
        </p:nvPicPr>
        <p:blipFill>
          <a:blip r:embed="rId22" cstate="screen">
            <a:clrChange>
              <a:clrFrom>
                <a:srgbClr val="FEFAFB"/>
              </a:clrFrom>
              <a:clrTo>
                <a:srgbClr val="FEFAFB">
                  <a:alpha val="0"/>
                </a:srgbClr>
              </a:clrTo>
            </a:clrChange>
          </a:blip>
          <a:srcRect/>
          <a:stretch>
            <a:fillRect/>
          </a:stretch>
        </p:blipFill>
        <p:spPr bwMode="auto">
          <a:xfrm>
            <a:off x="7010400" y="5105400"/>
            <a:ext cx="1676400" cy="1125538"/>
          </a:xfrm>
          <a:prstGeom prst="rect">
            <a:avLst/>
          </a:prstGeom>
          <a:noFill/>
          <a:ln w="9525">
            <a:noFill/>
            <a:miter lim="800000"/>
            <a:headEnd/>
            <a:tailEnd/>
          </a:ln>
        </p:spPr>
      </p:pic>
      <p:sp>
        <p:nvSpPr>
          <p:cNvPr id="1061" name="Arc 37"/>
          <p:cNvSpPr>
            <a:spLocks/>
          </p:cNvSpPr>
          <p:nvPr userDrawn="1"/>
        </p:nvSpPr>
        <p:spPr bwMode="auto">
          <a:xfrm rot="16200000">
            <a:off x="3114675" y="819150"/>
            <a:ext cx="6096000" cy="6019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screen"/>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42F80D0A-FD1C-4A20-AD80-3F0841DD49B2}" type="slidenum">
              <a:rPr lang="en-US"/>
              <a:pPr>
                <a:defRPr/>
              </a:pPr>
              <a:t>‹#›</a:t>
            </a:fld>
            <a:endParaRPr lang="en-US"/>
          </a:p>
        </p:txBody>
      </p:sp>
      <p:pic>
        <p:nvPicPr>
          <p:cNvPr id="2054" name="Picture 8" descr="USACE_logo"/>
          <p:cNvPicPr>
            <a:picLocks noChangeAspect="1" noChangeArrowheads="1"/>
          </p:cNvPicPr>
          <p:nvPr userDrawn="1"/>
        </p:nvPicPr>
        <p:blipFill>
          <a:blip r:embed="rId14" cstate="screen"/>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screen"/>
          <a:srcRect/>
          <a:stretch>
            <a:fillRect/>
          </a:stretch>
        </p:blipFill>
        <p:spPr bwMode="auto">
          <a:xfrm>
            <a:off x="2514600" y="762000"/>
            <a:ext cx="6629400" cy="6096000"/>
          </a:xfrm>
          <a:prstGeom prst="rect">
            <a:avLst/>
          </a:prstGeom>
          <a:noFill/>
          <a:ln w="9525">
            <a:noFill/>
            <a:miter lim="800000"/>
            <a:headEnd/>
            <a:tailEnd/>
          </a:ln>
          <a:effectLst/>
        </p:spPr>
      </p:pic>
      <p:sp>
        <p:nvSpPr>
          <p:cNvPr id="3074" name="Rectangle 2"/>
          <p:cNvSpPr>
            <a:spLocks noGrp="1" noChangeArrowheads="1"/>
          </p:cNvSpPr>
          <p:nvPr>
            <p:ph type="ctrTitle"/>
          </p:nvPr>
        </p:nvSpPr>
        <p:spPr>
          <a:xfrm>
            <a:off x="152399" y="228600"/>
            <a:ext cx="6055895" cy="1470025"/>
          </a:xfrm>
          <a:solidFill>
            <a:schemeClr val="bg1">
              <a:alpha val="50000"/>
            </a:schemeClr>
          </a:solidFill>
        </p:spPr>
        <p:txBody>
          <a:bodyPr/>
          <a:lstStyle/>
          <a:p>
            <a:pPr eaLnBrk="1" hangingPunct="1"/>
            <a:r>
              <a:rPr lang="en-US" sz="4800" dirty="0" smtClean="0">
                <a:effectLst>
                  <a:outerShdw blurRad="38100" dist="38100" dir="2700000" algn="tl">
                    <a:srgbClr val="000000">
                      <a:alpha val="43137"/>
                    </a:srgbClr>
                  </a:outerShdw>
                </a:effectLst>
              </a:rPr>
              <a:t>St. Louis District</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Water Control Operations</a:t>
            </a:r>
          </a:p>
        </p:txBody>
      </p:sp>
      <p:sp>
        <p:nvSpPr>
          <p:cNvPr id="3075" name="Text Box 4"/>
          <p:cNvSpPr txBox="1">
            <a:spLocks noChangeArrowheads="1"/>
          </p:cNvSpPr>
          <p:nvPr/>
        </p:nvSpPr>
        <p:spPr bwMode="auto">
          <a:xfrm>
            <a:off x="-1" y="1981200"/>
            <a:ext cx="2715699" cy="923330"/>
          </a:xfrm>
          <a:prstGeom prst="rect">
            <a:avLst/>
          </a:prstGeom>
          <a:noFill/>
          <a:ln w="9525">
            <a:noFill/>
            <a:miter lim="800000"/>
            <a:headEnd/>
            <a:tailEnd/>
          </a:ln>
        </p:spPr>
        <p:txBody>
          <a:bodyPr wrap="square">
            <a:spAutoFit/>
          </a:bodyPr>
          <a:lstStyle/>
          <a:p>
            <a:pPr>
              <a:spcBef>
                <a:spcPct val="50000"/>
              </a:spcBef>
            </a:pPr>
            <a:r>
              <a:rPr lang="en-US" sz="2400" b="1" dirty="0" smtClean="0"/>
              <a:t>Joan Stemler</a:t>
            </a:r>
            <a:endParaRPr lang="en-US" sz="2400" b="1" dirty="0"/>
          </a:p>
          <a:p>
            <a:pPr>
              <a:spcBef>
                <a:spcPct val="50000"/>
              </a:spcBef>
            </a:pPr>
            <a:r>
              <a:rPr lang="en-US" sz="2000" dirty="0" smtClean="0"/>
              <a:t>October 8</a:t>
            </a:r>
            <a:r>
              <a:rPr lang="en-US" sz="2000" baseline="30000" dirty="0" smtClean="0"/>
              <a:t>th</a:t>
            </a:r>
            <a:r>
              <a:rPr lang="en-US" sz="2000" dirty="0" smtClean="0"/>
              <a:t>, 2014</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28625" y="381001"/>
            <a:ext cx="8229600" cy="838200"/>
          </a:xfrm>
        </p:spPr>
        <p:txBody>
          <a:bodyPr/>
          <a:lstStyle/>
          <a:p>
            <a:r>
              <a:rPr lang="en-US" sz="4000" dirty="0"/>
              <a:t>Environmental Pool Management</a:t>
            </a:r>
          </a:p>
        </p:txBody>
      </p:sp>
      <p:sp>
        <p:nvSpPr>
          <p:cNvPr id="79875" name="Rectangle 3"/>
          <p:cNvSpPr>
            <a:spLocks noGrp="1" noChangeArrowheads="1"/>
          </p:cNvSpPr>
          <p:nvPr>
            <p:ph type="body" idx="1"/>
          </p:nvPr>
        </p:nvSpPr>
        <p:spPr>
          <a:xfrm>
            <a:off x="457200" y="1373982"/>
            <a:ext cx="8229600" cy="4525963"/>
          </a:xfrm>
        </p:spPr>
        <p:txBody>
          <a:bodyPr/>
          <a:lstStyle/>
          <a:p>
            <a:pPr>
              <a:lnSpc>
                <a:spcPct val="90000"/>
              </a:lnSpc>
            </a:pPr>
            <a:r>
              <a:rPr lang="en-US" sz="2800" dirty="0"/>
              <a:t>An active program within the St. Louis District since 1994</a:t>
            </a:r>
          </a:p>
          <a:p>
            <a:pPr>
              <a:lnSpc>
                <a:spcPct val="90000"/>
              </a:lnSpc>
            </a:pPr>
            <a:r>
              <a:rPr lang="en-US" sz="2800" dirty="0"/>
              <a:t>Optimize pool regulation to maximize environmental </a:t>
            </a:r>
            <a:r>
              <a:rPr lang="en-US" sz="2800" dirty="0" smtClean="0"/>
              <a:t>benefits</a:t>
            </a:r>
          </a:p>
        </p:txBody>
      </p:sp>
      <p:sp>
        <p:nvSpPr>
          <p:cNvPr id="79876" name="Text Box 4"/>
          <p:cNvSpPr txBox="1">
            <a:spLocks noChangeArrowheads="1"/>
          </p:cNvSpPr>
          <p:nvPr/>
        </p:nvSpPr>
        <p:spPr bwMode="auto">
          <a:xfrm>
            <a:off x="3611563" y="6578600"/>
            <a:ext cx="1947862" cy="304800"/>
          </a:xfrm>
          <a:prstGeom prst="rect">
            <a:avLst/>
          </a:prstGeom>
          <a:noFill/>
          <a:ln w="9525" algn="ctr">
            <a:noFill/>
            <a:miter lim="800000"/>
            <a:headEnd/>
            <a:tailEnd/>
          </a:ln>
          <a:effectLst/>
        </p:spPr>
        <p:txBody>
          <a:bodyPr wrap="none" lIns="91418" tIns="45709" rIns="91418" bIns="45709">
            <a:spAutoFit/>
          </a:bodyPr>
          <a:lstStyle/>
          <a:p>
            <a:pPr algn="ctr"/>
            <a:r>
              <a:rPr lang="en-US" sz="1400" b="1" i="1"/>
              <a:t>BUILDING</a:t>
            </a:r>
            <a:r>
              <a:rPr lang="en-US" sz="1400" b="1" i="1">
                <a:solidFill>
                  <a:srgbClr val="FFCB05"/>
                </a:solidFill>
              </a:rPr>
              <a:t> </a:t>
            </a:r>
            <a:r>
              <a:rPr lang="en-US" sz="1400" b="1" i="1"/>
              <a:t>STRONG</a:t>
            </a:r>
            <a:r>
              <a:rPr lang="en-US" sz="800" baseline="-25000"/>
              <a:t>SM</a:t>
            </a:r>
          </a:p>
        </p:txBody>
      </p:sp>
      <p:sp>
        <p:nvSpPr>
          <p:cNvPr id="79877" name="Line 5"/>
          <p:cNvSpPr>
            <a:spLocks noChangeShapeType="1"/>
          </p:cNvSpPr>
          <p:nvPr/>
        </p:nvSpPr>
        <p:spPr bwMode="auto">
          <a:xfrm flipH="1">
            <a:off x="38100" y="6705600"/>
            <a:ext cx="3581400" cy="0"/>
          </a:xfrm>
          <a:prstGeom prst="line">
            <a:avLst/>
          </a:prstGeom>
          <a:noFill/>
          <a:ln w="9525">
            <a:solidFill>
              <a:schemeClr val="tx1"/>
            </a:solidFill>
            <a:round/>
            <a:headEnd/>
            <a:tailEnd/>
          </a:ln>
          <a:effectLst/>
        </p:spPr>
        <p:txBody>
          <a:bodyPr/>
          <a:lstStyle/>
          <a:p>
            <a:endParaRPr lang="en-US"/>
          </a:p>
        </p:txBody>
      </p:sp>
      <p:sp>
        <p:nvSpPr>
          <p:cNvPr id="79878" name="Line 6"/>
          <p:cNvSpPr>
            <a:spLocks noChangeShapeType="1"/>
          </p:cNvSpPr>
          <p:nvPr/>
        </p:nvSpPr>
        <p:spPr bwMode="auto">
          <a:xfrm flipH="1">
            <a:off x="5562600" y="6705600"/>
            <a:ext cx="3581400" cy="0"/>
          </a:xfrm>
          <a:prstGeom prst="line">
            <a:avLst/>
          </a:prstGeom>
          <a:noFill/>
          <a:ln w="9525">
            <a:solidFill>
              <a:schemeClr val="tx1"/>
            </a:solidFill>
            <a:round/>
            <a:headEnd/>
            <a:tailEnd/>
          </a:ln>
          <a:effectLst/>
        </p:spPr>
        <p:txBody>
          <a:bodyPr/>
          <a:lstStyle/>
          <a:p>
            <a:endParaRPr lang="en-US"/>
          </a:p>
        </p:txBody>
      </p:sp>
      <p:pic>
        <p:nvPicPr>
          <p:cNvPr id="1026" name="Picture 2"/>
          <p:cNvPicPr>
            <a:picLocks noChangeAspect="1" noChangeArrowheads="1"/>
          </p:cNvPicPr>
          <p:nvPr/>
        </p:nvPicPr>
        <p:blipFill>
          <a:blip r:embed="rId2" cstate="screen"/>
          <a:srcRect l="10387" t="39194" r="56369" b="16775"/>
          <a:stretch>
            <a:fillRect/>
          </a:stretch>
        </p:blipFill>
        <p:spPr bwMode="auto">
          <a:xfrm>
            <a:off x="622791" y="3618656"/>
            <a:ext cx="7742541" cy="3239344"/>
          </a:xfrm>
          <a:prstGeom prst="rect">
            <a:avLst/>
          </a:prstGeom>
          <a:noFill/>
          <a:ln w="9525">
            <a:noFill/>
            <a:miter lim="800000"/>
            <a:headEnd/>
            <a:tailEnd/>
          </a:ln>
        </p:spPr>
      </p:pic>
      <p:sp>
        <p:nvSpPr>
          <p:cNvPr id="8" name="TextBox 7"/>
          <p:cNvSpPr txBox="1"/>
          <p:nvPr/>
        </p:nvSpPr>
        <p:spPr>
          <a:xfrm>
            <a:off x="950119" y="3136106"/>
            <a:ext cx="7450931" cy="800219"/>
          </a:xfrm>
          <a:prstGeom prst="rect">
            <a:avLst/>
          </a:prstGeom>
          <a:noFill/>
        </p:spPr>
        <p:txBody>
          <a:bodyPr wrap="square" rtlCol="0">
            <a:spAutoFit/>
          </a:bodyPr>
          <a:lstStyle/>
          <a:p>
            <a:r>
              <a:rPr lang="en-US" sz="2800" b="1" dirty="0" smtClean="0"/>
              <a:t>1994 Annual Spring Coordination Meeting</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92919" y="154781"/>
            <a:ext cx="8229600" cy="914400"/>
          </a:xfrm>
        </p:spPr>
        <p:txBody>
          <a:bodyPr/>
          <a:lstStyle/>
          <a:p>
            <a:r>
              <a:rPr lang="en-US" sz="4000" dirty="0"/>
              <a:t>Environmental Pool Management</a:t>
            </a:r>
          </a:p>
        </p:txBody>
      </p:sp>
      <p:sp>
        <p:nvSpPr>
          <p:cNvPr id="78851" name="Rectangle 3"/>
          <p:cNvSpPr>
            <a:spLocks noGrp="1" noChangeArrowheads="1"/>
          </p:cNvSpPr>
          <p:nvPr>
            <p:ph type="body" idx="1"/>
          </p:nvPr>
        </p:nvSpPr>
        <p:spPr>
          <a:xfrm>
            <a:off x="486447" y="2213829"/>
            <a:ext cx="8229600" cy="1349986"/>
          </a:xfrm>
        </p:spPr>
        <p:txBody>
          <a:bodyPr/>
          <a:lstStyle/>
          <a:p>
            <a:pPr marL="609600" indent="-609600">
              <a:buFontTx/>
              <a:buAutoNum type="arabicPeriod"/>
            </a:pPr>
            <a:r>
              <a:rPr lang="en-US" sz="3600" dirty="0"/>
              <a:t>Provision of a safe and dependable navigation channel.</a:t>
            </a:r>
          </a:p>
          <a:p>
            <a:pPr marL="990600" lvl="1" indent="-533400">
              <a:buFontTx/>
              <a:buNone/>
            </a:pPr>
            <a:r>
              <a:rPr lang="en-US" dirty="0"/>
              <a:t>	</a:t>
            </a:r>
          </a:p>
          <a:p>
            <a:pPr marL="609600" indent="-609600">
              <a:buFontTx/>
              <a:buAutoNum type="arabicPeriod"/>
            </a:pPr>
            <a:endParaRPr lang="en-US" dirty="0"/>
          </a:p>
          <a:p>
            <a:pPr marL="609600" indent="-609600"/>
            <a:endParaRPr lang="en-US" dirty="0"/>
          </a:p>
        </p:txBody>
      </p:sp>
      <p:sp>
        <p:nvSpPr>
          <p:cNvPr id="78852" name="Text Box 4"/>
          <p:cNvSpPr txBox="1">
            <a:spLocks noChangeArrowheads="1"/>
          </p:cNvSpPr>
          <p:nvPr/>
        </p:nvSpPr>
        <p:spPr bwMode="auto">
          <a:xfrm>
            <a:off x="3611563" y="6578600"/>
            <a:ext cx="1947862" cy="304800"/>
          </a:xfrm>
          <a:prstGeom prst="rect">
            <a:avLst/>
          </a:prstGeom>
          <a:noFill/>
          <a:ln w="9525" algn="ctr">
            <a:noFill/>
            <a:miter lim="800000"/>
            <a:headEnd/>
            <a:tailEnd/>
          </a:ln>
          <a:effectLst/>
        </p:spPr>
        <p:txBody>
          <a:bodyPr wrap="none" lIns="91418" tIns="45709" rIns="91418" bIns="45709">
            <a:spAutoFit/>
          </a:bodyPr>
          <a:lstStyle/>
          <a:p>
            <a:pPr algn="ctr"/>
            <a:r>
              <a:rPr lang="en-US" sz="1400" b="1" i="1"/>
              <a:t>BUILDING</a:t>
            </a:r>
            <a:r>
              <a:rPr lang="en-US" sz="1400" b="1" i="1">
                <a:solidFill>
                  <a:srgbClr val="FFCB05"/>
                </a:solidFill>
              </a:rPr>
              <a:t> </a:t>
            </a:r>
            <a:r>
              <a:rPr lang="en-US" sz="1400" b="1" i="1"/>
              <a:t>STRONG</a:t>
            </a:r>
            <a:r>
              <a:rPr lang="en-US" sz="800" baseline="-25000"/>
              <a:t>SM</a:t>
            </a:r>
          </a:p>
        </p:txBody>
      </p:sp>
      <p:sp>
        <p:nvSpPr>
          <p:cNvPr id="78853" name="Line 5"/>
          <p:cNvSpPr>
            <a:spLocks noChangeShapeType="1"/>
          </p:cNvSpPr>
          <p:nvPr/>
        </p:nvSpPr>
        <p:spPr bwMode="auto">
          <a:xfrm flipH="1">
            <a:off x="38100" y="6705600"/>
            <a:ext cx="3581400" cy="0"/>
          </a:xfrm>
          <a:prstGeom prst="line">
            <a:avLst/>
          </a:prstGeom>
          <a:noFill/>
          <a:ln w="9525">
            <a:solidFill>
              <a:schemeClr val="tx1"/>
            </a:solidFill>
            <a:round/>
            <a:headEnd/>
            <a:tailEnd/>
          </a:ln>
          <a:effectLst/>
        </p:spPr>
        <p:txBody>
          <a:bodyPr/>
          <a:lstStyle/>
          <a:p>
            <a:endParaRPr lang="en-US"/>
          </a:p>
        </p:txBody>
      </p:sp>
      <p:sp>
        <p:nvSpPr>
          <p:cNvPr id="78854" name="Line 6"/>
          <p:cNvSpPr>
            <a:spLocks noChangeShapeType="1"/>
          </p:cNvSpPr>
          <p:nvPr/>
        </p:nvSpPr>
        <p:spPr bwMode="auto">
          <a:xfrm flipH="1">
            <a:off x="5562600" y="6705600"/>
            <a:ext cx="3581400" cy="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Environmental Pool Management</a:t>
            </a:r>
            <a:endParaRPr lang="en-US" dirty="0"/>
          </a:p>
        </p:txBody>
      </p:sp>
      <p:sp>
        <p:nvSpPr>
          <p:cNvPr id="3" name="Content Placeholder 2"/>
          <p:cNvSpPr>
            <a:spLocks noGrp="1"/>
          </p:cNvSpPr>
          <p:nvPr>
            <p:ph idx="1"/>
          </p:nvPr>
        </p:nvSpPr>
        <p:spPr>
          <a:xfrm>
            <a:off x="293076" y="803031"/>
            <a:ext cx="8229600" cy="3886200"/>
          </a:xfrm>
        </p:spPr>
        <p:txBody>
          <a:bodyPr/>
          <a:lstStyle/>
          <a:p>
            <a:pPr marL="609600" indent="-609600">
              <a:buNone/>
            </a:pPr>
            <a:r>
              <a:rPr lang="en-US" sz="2800" dirty="0" smtClean="0"/>
              <a:t>2. Utilization of the following vegetative growth parameters:</a:t>
            </a:r>
          </a:p>
          <a:p>
            <a:pPr marL="990600" lvl="1" indent="-533400">
              <a:buFontTx/>
              <a:buNone/>
            </a:pPr>
            <a:r>
              <a:rPr lang="en-US" dirty="0" smtClean="0"/>
              <a:t>a.  Employ a pool drawdown of at least 0.5 feet for at least 30 days.</a:t>
            </a:r>
          </a:p>
          <a:p>
            <a:pPr marL="990600" lvl="1" indent="-533400">
              <a:buFontTx/>
              <a:buNone/>
            </a:pPr>
            <a:r>
              <a:rPr lang="en-US" dirty="0" smtClean="0"/>
              <a:t>b.  Employ a pool drawdown from the 1</a:t>
            </a:r>
            <a:r>
              <a:rPr lang="en-US" baseline="30000" dirty="0" smtClean="0"/>
              <a:t>st</a:t>
            </a:r>
            <a:r>
              <a:rPr lang="en-US" dirty="0" smtClean="0"/>
              <a:t> of May to the 30</a:t>
            </a:r>
            <a:r>
              <a:rPr lang="en-US" baseline="30000" dirty="0" smtClean="0"/>
              <a:t>th</a:t>
            </a:r>
            <a:r>
              <a:rPr lang="en-US" dirty="0" smtClean="0"/>
              <a:t> of July, as this period is the most suitable for vegetative growth and seed production.  </a:t>
            </a:r>
          </a:p>
          <a:p>
            <a:pPr marL="990600" lvl="1" indent="-533400">
              <a:buNone/>
            </a:pPr>
            <a:r>
              <a:rPr lang="en-US" dirty="0" smtClean="0"/>
              <a:t>c.  After the initial drawdown, allow the pool to rise at a rate no greater than 0.1 - 0.2 foot per day.  Vegetation will grow at a rapid rate if not overtopped by water and if a slow pool rise is provided.</a:t>
            </a:r>
          </a:p>
          <a:p>
            <a:pPr marL="990600" lvl="1" indent="-533400">
              <a:buFontTx/>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Environmental Pool Management</a:t>
            </a:r>
            <a:endParaRPr lang="en-US" dirty="0"/>
          </a:p>
        </p:txBody>
      </p:sp>
      <p:sp>
        <p:nvSpPr>
          <p:cNvPr id="3" name="Content Placeholder 2"/>
          <p:cNvSpPr>
            <a:spLocks noGrp="1"/>
          </p:cNvSpPr>
          <p:nvPr>
            <p:ph idx="1"/>
          </p:nvPr>
        </p:nvSpPr>
        <p:spPr>
          <a:xfrm>
            <a:off x="410308" y="1359878"/>
            <a:ext cx="8229600" cy="3837354"/>
          </a:xfrm>
        </p:spPr>
        <p:txBody>
          <a:bodyPr/>
          <a:lstStyle/>
          <a:p>
            <a:pPr marL="514350" indent="-514350">
              <a:buAutoNum type="arabicPeriod" startAt="3"/>
            </a:pPr>
            <a:r>
              <a:rPr lang="en-US" sz="2800" dirty="0" smtClean="0"/>
              <a:t>Important Feature: Close coordination with resource managers in the field who provide valuable insight into actual conditions, and at times provide significant suggestions relative to needed adjustments.  As with any natural process the vegetative response will vary from year to year (time of year, temp, and </a:t>
            </a:r>
            <a:r>
              <a:rPr lang="en-US" sz="2800" dirty="0" err="1" smtClean="0"/>
              <a:t>precip</a:t>
            </a:r>
            <a:r>
              <a:rPr lang="en-US" sz="2800" dirty="0" smtClean="0"/>
              <a:t> all have an effect)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screen"/>
          <a:srcRect/>
          <a:stretch>
            <a:fillRect/>
          </a:stretch>
        </p:blipFill>
        <p:spPr bwMode="auto">
          <a:xfrm>
            <a:off x="0" y="462357"/>
            <a:ext cx="9144000" cy="58312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7381"/>
            <a:ext cx="9143999" cy="1807369"/>
          </a:xfrm>
        </p:spPr>
        <p:txBody>
          <a:bodyPr/>
          <a:lstStyle/>
          <a:p>
            <a:r>
              <a:rPr lang="en-US" sz="5400" dirty="0" smtClean="0"/>
              <a:t>Environmental Pool Management Examples</a:t>
            </a:r>
            <a:endParaRPr lang="en-US" sz="5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and Dam 24 - 1994</a:t>
            </a:r>
            <a:endParaRPr lang="en-US" dirty="0"/>
          </a:p>
        </p:txBody>
      </p:sp>
      <p:pic>
        <p:nvPicPr>
          <p:cNvPr id="2050" name="Picture 2"/>
          <p:cNvPicPr>
            <a:picLocks noGrp="1" noChangeAspect="1" noChangeArrowheads="1"/>
          </p:cNvPicPr>
          <p:nvPr>
            <p:ph idx="1"/>
          </p:nvPr>
        </p:nvPicPr>
        <p:blipFill>
          <a:blip r:embed="rId2" cstate="screen"/>
          <a:srcRect/>
          <a:stretch>
            <a:fillRect/>
          </a:stretch>
        </p:blipFill>
        <p:spPr bwMode="auto">
          <a:xfrm>
            <a:off x="0" y="1285697"/>
            <a:ext cx="9144000" cy="557230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screen"/>
          <a:srcRect/>
          <a:stretch>
            <a:fillRect/>
          </a:stretch>
        </p:blipFill>
        <p:spPr bwMode="auto">
          <a:xfrm>
            <a:off x="0" y="880947"/>
            <a:ext cx="9144000" cy="5977054"/>
          </a:xfrm>
          <a:prstGeom prst="rect">
            <a:avLst/>
          </a:prstGeom>
          <a:noFill/>
          <a:ln w="9525">
            <a:noFill/>
            <a:miter lim="800000"/>
            <a:headEnd/>
            <a:tailEnd/>
          </a:ln>
        </p:spPr>
      </p:pic>
      <p:sp>
        <p:nvSpPr>
          <p:cNvPr id="5" name="Title 1"/>
          <p:cNvSpPr>
            <a:spLocks noGrp="1"/>
          </p:cNvSpPr>
          <p:nvPr>
            <p:ph type="title"/>
          </p:nvPr>
        </p:nvSpPr>
        <p:spPr>
          <a:xfrm>
            <a:off x="457200" y="0"/>
            <a:ext cx="8229600" cy="1143000"/>
          </a:xfrm>
        </p:spPr>
        <p:txBody>
          <a:bodyPr/>
          <a:lstStyle/>
          <a:p>
            <a:r>
              <a:rPr lang="en-US" dirty="0" smtClean="0"/>
              <a:t>Lock and Dam 25 - 1994</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screen"/>
          <a:srcRect/>
          <a:stretch>
            <a:fillRect/>
          </a:stretch>
        </p:blipFill>
        <p:spPr bwMode="auto">
          <a:xfrm>
            <a:off x="0" y="984950"/>
            <a:ext cx="9144000" cy="5873050"/>
          </a:xfrm>
          <a:prstGeom prst="rect">
            <a:avLst/>
          </a:prstGeom>
          <a:noFill/>
          <a:ln w="9525">
            <a:noFill/>
            <a:miter lim="800000"/>
            <a:headEnd/>
            <a:tailEnd/>
          </a:ln>
        </p:spPr>
      </p:pic>
      <p:sp>
        <p:nvSpPr>
          <p:cNvPr id="5" name="Title 1"/>
          <p:cNvSpPr>
            <a:spLocks noGrp="1"/>
          </p:cNvSpPr>
          <p:nvPr>
            <p:ph type="title"/>
          </p:nvPr>
        </p:nvSpPr>
        <p:spPr>
          <a:xfrm>
            <a:off x="457200" y="0"/>
            <a:ext cx="8229600" cy="1143000"/>
          </a:xfrm>
        </p:spPr>
        <p:txBody>
          <a:bodyPr/>
          <a:lstStyle/>
          <a:p>
            <a:r>
              <a:rPr lang="en-US" dirty="0" smtClean="0"/>
              <a:t>Mel Price Lock and Dam - 1994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screen"/>
          <a:srcRect/>
          <a:stretch>
            <a:fillRect/>
          </a:stretch>
        </p:blipFill>
        <p:spPr bwMode="auto">
          <a:xfrm>
            <a:off x="0" y="758887"/>
            <a:ext cx="9144000" cy="6099114"/>
          </a:xfrm>
          <a:prstGeom prst="rect">
            <a:avLst/>
          </a:prstGeom>
          <a:noFill/>
          <a:ln w="9525">
            <a:noFill/>
            <a:miter lim="800000"/>
            <a:headEnd/>
            <a:tailEnd/>
          </a:ln>
        </p:spPr>
      </p:pic>
      <p:sp>
        <p:nvSpPr>
          <p:cNvPr id="2" name="Title 1"/>
          <p:cNvSpPr>
            <a:spLocks noGrp="1"/>
          </p:cNvSpPr>
          <p:nvPr>
            <p:ph type="title"/>
          </p:nvPr>
        </p:nvSpPr>
        <p:spPr>
          <a:xfrm>
            <a:off x="485775" y="0"/>
            <a:ext cx="8229600" cy="1143000"/>
          </a:xfrm>
        </p:spPr>
        <p:txBody>
          <a:bodyPr/>
          <a:lstStyle/>
          <a:p>
            <a:r>
              <a:rPr lang="en-US" dirty="0" smtClean="0"/>
              <a:t>Lock and Dam 24 - 1995</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srcRect/>
          <a:stretch>
            <a:fillRect/>
          </a:stretch>
        </p:blipFill>
        <p:spPr bwMode="auto">
          <a:xfrm>
            <a:off x="990600" y="1008062"/>
            <a:ext cx="7239000" cy="5849938"/>
          </a:xfrm>
          <a:prstGeom prst="rect">
            <a:avLst/>
          </a:prstGeom>
          <a:noFill/>
          <a:ln w="9525" algn="ctr">
            <a:noFill/>
            <a:miter lim="800000"/>
            <a:headEnd/>
            <a:tailEnd/>
          </a:ln>
          <a:effectLst/>
        </p:spPr>
      </p:pic>
      <p:sp>
        <p:nvSpPr>
          <p:cNvPr id="12" name="Text Box 7"/>
          <p:cNvSpPr txBox="1">
            <a:spLocks noChangeArrowheads="1"/>
          </p:cNvSpPr>
          <p:nvPr/>
        </p:nvSpPr>
        <p:spPr bwMode="auto">
          <a:xfrm>
            <a:off x="7239000" y="2514600"/>
            <a:ext cx="1295400" cy="581025"/>
          </a:xfrm>
          <a:prstGeom prst="rect">
            <a:avLst/>
          </a:prstGeom>
          <a:solidFill>
            <a:schemeClr val="bg1">
              <a:alpha val="50000"/>
            </a:schemeClr>
          </a:solidFill>
          <a:ln w="9525" algn="ctr">
            <a:noFill/>
            <a:miter lim="800000"/>
            <a:headEnd/>
            <a:tailEnd/>
          </a:ln>
          <a:effectLst/>
        </p:spPr>
        <p:txBody>
          <a:bodyPr>
            <a:spAutoFit/>
          </a:bodyPr>
          <a:lstStyle/>
          <a:p>
            <a:pPr>
              <a:spcBef>
                <a:spcPct val="50000"/>
              </a:spcBef>
            </a:pPr>
            <a:r>
              <a:rPr lang="en-US" sz="1600" b="1">
                <a:solidFill>
                  <a:srgbClr val="CC3300"/>
                </a:solidFill>
                <a:effectLst>
                  <a:outerShdw blurRad="38100" dist="38100" dir="2700000" algn="tl">
                    <a:srgbClr val="C0C0C0"/>
                  </a:outerShdw>
                </a:effectLst>
              </a:rPr>
              <a:t>Lake Shelbyville</a:t>
            </a:r>
          </a:p>
        </p:txBody>
      </p:sp>
      <p:sp>
        <p:nvSpPr>
          <p:cNvPr id="13" name="Text Box 8"/>
          <p:cNvSpPr txBox="1">
            <a:spLocks noChangeArrowheads="1"/>
          </p:cNvSpPr>
          <p:nvPr/>
        </p:nvSpPr>
        <p:spPr bwMode="auto">
          <a:xfrm>
            <a:off x="6934200" y="4437062"/>
            <a:ext cx="762000" cy="581025"/>
          </a:xfrm>
          <a:prstGeom prst="rect">
            <a:avLst/>
          </a:prstGeom>
          <a:solidFill>
            <a:schemeClr val="bg1">
              <a:alpha val="50000"/>
            </a:schemeClr>
          </a:solidFill>
          <a:ln w="9525" algn="ctr">
            <a:noFill/>
            <a:miter lim="800000"/>
            <a:headEnd/>
            <a:tailEnd/>
          </a:ln>
          <a:effectLst/>
        </p:spPr>
        <p:txBody>
          <a:bodyPr>
            <a:spAutoFit/>
          </a:bodyPr>
          <a:lstStyle/>
          <a:p>
            <a:pPr algn="l">
              <a:spcBef>
                <a:spcPct val="50000"/>
              </a:spcBef>
            </a:pPr>
            <a:r>
              <a:rPr lang="en-US" sz="1600" b="1">
                <a:solidFill>
                  <a:srgbClr val="CC3300"/>
                </a:solidFill>
                <a:effectLst>
                  <a:outerShdw blurRad="38100" dist="38100" dir="2700000" algn="tl">
                    <a:srgbClr val="C0C0C0"/>
                  </a:outerShdw>
                </a:effectLst>
              </a:rPr>
              <a:t>Rend Lake</a:t>
            </a:r>
          </a:p>
        </p:txBody>
      </p:sp>
      <p:sp>
        <p:nvSpPr>
          <p:cNvPr id="14" name="Text Box 9"/>
          <p:cNvSpPr txBox="1">
            <a:spLocks noChangeArrowheads="1"/>
          </p:cNvSpPr>
          <p:nvPr/>
        </p:nvSpPr>
        <p:spPr bwMode="auto">
          <a:xfrm>
            <a:off x="6477000" y="3522662"/>
            <a:ext cx="914400" cy="581025"/>
          </a:xfrm>
          <a:prstGeom prst="rect">
            <a:avLst/>
          </a:prstGeom>
          <a:solidFill>
            <a:schemeClr val="bg1">
              <a:alpha val="50000"/>
            </a:schemeClr>
          </a:solidFill>
          <a:ln w="9525" algn="ctr">
            <a:noFill/>
            <a:miter lim="800000"/>
            <a:headEnd/>
            <a:tailEnd/>
          </a:ln>
          <a:effectLst/>
        </p:spPr>
        <p:txBody>
          <a:bodyPr>
            <a:spAutoFit/>
          </a:bodyPr>
          <a:lstStyle/>
          <a:p>
            <a:pPr algn="l">
              <a:spcBef>
                <a:spcPct val="50000"/>
              </a:spcBef>
            </a:pPr>
            <a:r>
              <a:rPr lang="en-US" sz="1600" b="1">
                <a:solidFill>
                  <a:srgbClr val="CC3300"/>
                </a:solidFill>
                <a:effectLst>
                  <a:outerShdw blurRad="38100" dist="38100" dir="2700000" algn="tl">
                    <a:srgbClr val="C0C0C0"/>
                  </a:outerShdw>
                </a:effectLst>
              </a:rPr>
              <a:t>Carlyle Lake</a:t>
            </a:r>
          </a:p>
        </p:txBody>
      </p:sp>
      <p:sp>
        <p:nvSpPr>
          <p:cNvPr id="15" name="Text Box 10"/>
          <p:cNvSpPr txBox="1">
            <a:spLocks noChangeArrowheads="1"/>
          </p:cNvSpPr>
          <p:nvPr/>
        </p:nvSpPr>
        <p:spPr bwMode="auto">
          <a:xfrm>
            <a:off x="3200400" y="6276975"/>
            <a:ext cx="1371600" cy="581025"/>
          </a:xfrm>
          <a:prstGeom prst="rect">
            <a:avLst/>
          </a:prstGeom>
          <a:solidFill>
            <a:schemeClr val="bg1">
              <a:alpha val="50000"/>
            </a:schemeClr>
          </a:solidFill>
          <a:ln w="9525" algn="ctr">
            <a:noFill/>
            <a:miter lim="800000"/>
            <a:headEnd/>
            <a:tailEnd/>
          </a:ln>
          <a:effectLst/>
        </p:spPr>
        <p:txBody>
          <a:bodyPr>
            <a:spAutoFit/>
          </a:bodyPr>
          <a:lstStyle/>
          <a:p>
            <a:pPr algn="r">
              <a:spcBef>
                <a:spcPct val="50000"/>
              </a:spcBef>
            </a:pPr>
            <a:r>
              <a:rPr lang="en-US" sz="1600" b="1">
                <a:solidFill>
                  <a:srgbClr val="CC3300"/>
                </a:solidFill>
                <a:effectLst>
                  <a:outerShdw blurRad="38100" dist="38100" dir="2700000" algn="tl">
                    <a:srgbClr val="C0C0C0"/>
                  </a:outerShdw>
                </a:effectLst>
              </a:rPr>
              <a:t>Wappapello Lake</a:t>
            </a:r>
          </a:p>
        </p:txBody>
      </p:sp>
      <p:sp>
        <p:nvSpPr>
          <p:cNvPr id="16" name="Text Box 11"/>
          <p:cNvSpPr txBox="1">
            <a:spLocks noChangeArrowheads="1"/>
          </p:cNvSpPr>
          <p:nvPr/>
        </p:nvSpPr>
        <p:spPr bwMode="auto">
          <a:xfrm>
            <a:off x="1752600" y="1846262"/>
            <a:ext cx="1295400" cy="581025"/>
          </a:xfrm>
          <a:prstGeom prst="rect">
            <a:avLst/>
          </a:prstGeom>
          <a:solidFill>
            <a:schemeClr val="bg1">
              <a:alpha val="50000"/>
            </a:schemeClr>
          </a:solidFill>
          <a:ln w="9525" algn="ctr">
            <a:noFill/>
            <a:miter lim="800000"/>
            <a:headEnd/>
            <a:tailEnd/>
          </a:ln>
          <a:effectLst/>
        </p:spPr>
        <p:txBody>
          <a:bodyPr>
            <a:spAutoFit/>
          </a:bodyPr>
          <a:lstStyle/>
          <a:p>
            <a:pPr>
              <a:spcBef>
                <a:spcPct val="50000"/>
              </a:spcBef>
            </a:pPr>
            <a:r>
              <a:rPr lang="en-US" sz="1600" b="1">
                <a:solidFill>
                  <a:srgbClr val="CC3300"/>
                </a:solidFill>
                <a:effectLst>
                  <a:outerShdw blurRad="38100" dist="38100" dir="2700000" algn="tl">
                    <a:srgbClr val="C0C0C0"/>
                  </a:outerShdw>
                </a:effectLst>
              </a:rPr>
              <a:t>Mark Twain Lake</a:t>
            </a:r>
          </a:p>
        </p:txBody>
      </p:sp>
      <p:sp>
        <p:nvSpPr>
          <p:cNvPr id="17" name="Text Box 12"/>
          <p:cNvSpPr txBox="1">
            <a:spLocks noChangeArrowheads="1"/>
          </p:cNvSpPr>
          <p:nvPr/>
        </p:nvSpPr>
        <p:spPr bwMode="auto">
          <a:xfrm rot="2069842">
            <a:off x="4876800" y="4818062"/>
            <a:ext cx="1447800" cy="274638"/>
          </a:xfrm>
          <a:prstGeom prst="rect">
            <a:avLst/>
          </a:prstGeom>
          <a:noFill/>
          <a:ln w="9525" algn="ctr">
            <a:noFill/>
            <a:miter lim="800000"/>
            <a:headEnd/>
            <a:tailEnd/>
          </a:ln>
          <a:effectLst/>
        </p:spPr>
        <p:txBody>
          <a:bodyPr>
            <a:spAutoFit/>
          </a:bodyPr>
          <a:lstStyle/>
          <a:p>
            <a:pPr algn="l">
              <a:spcBef>
                <a:spcPct val="50000"/>
              </a:spcBef>
            </a:pPr>
            <a:r>
              <a:rPr lang="en-US" sz="1200" b="1">
                <a:solidFill>
                  <a:srgbClr val="008000"/>
                </a:solidFill>
              </a:rPr>
              <a:t>Mississippi River</a:t>
            </a:r>
          </a:p>
        </p:txBody>
      </p:sp>
      <p:sp>
        <p:nvSpPr>
          <p:cNvPr id="18" name="Text Box 13"/>
          <p:cNvSpPr txBox="1">
            <a:spLocks noChangeArrowheads="1"/>
          </p:cNvSpPr>
          <p:nvPr/>
        </p:nvSpPr>
        <p:spPr bwMode="auto">
          <a:xfrm rot="16200000">
            <a:off x="3827462" y="2514600"/>
            <a:ext cx="1154113" cy="274638"/>
          </a:xfrm>
          <a:prstGeom prst="rect">
            <a:avLst/>
          </a:prstGeom>
          <a:noFill/>
          <a:ln w="9525" algn="ctr">
            <a:noFill/>
            <a:miter lim="800000"/>
            <a:headEnd/>
            <a:tailEnd/>
          </a:ln>
          <a:effectLst/>
        </p:spPr>
        <p:txBody>
          <a:bodyPr>
            <a:spAutoFit/>
          </a:bodyPr>
          <a:lstStyle/>
          <a:p>
            <a:pPr algn="l">
              <a:spcBef>
                <a:spcPct val="50000"/>
              </a:spcBef>
            </a:pPr>
            <a:r>
              <a:rPr lang="en-US" sz="1200" b="1">
                <a:solidFill>
                  <a:srgbClr val="008000"/>
                </a:solidFill>
              </a:rPr>
              <a:t>Illinois River</a:t>
            </a:r>
          </a:p>
        </p:txBody>
      </p:sp>
      <p:sp>
        <p:nvSpPr>
          <p:cNvPr id="19" name="Text Box 14"/>
          <p:cNvSpPr txBox="1">
            <a:spLocks noChangeArrowheads="1"/>
          </p:cNvSpPr>
          <p:nvPr/>
        </p:nvSpPr>
        <p:spPr bwMode="auto">
          <a:xfrm rot="742179">
            <a:off x="2820988" y="3581400"/>
            <a:ext cx="1295400" cy="274637"/>
          </a:xfrm>
          <a:prstGeom prst="rect">
            <a:avLst/>
          </a:prstGeom>
          <a:noFill/>
          <a:ln w="9525" algn="ctr">
            <a:noFill/>
            <a:miter lim="800000"/>
            <a:headEnd/>
            <a:tailEnd/>
          </a:ln>
          <a:effectLst/>
        </p:spPr>
        <p:txBody>
          <a:bodyPr>
            <a:spAutoFit/>
          </a:bodyPr>
          <a:lstStyle/>
          <a:p>
            <a:pPr algn="l">
              <a:spcBef>
                <a:spcPct val="50000"/>
              </a:spcBef>
            </a:pPr>
            <a:r>
              <a:rPr lang="en-US" sz="1200" b="1">
                <a:solidFill>
                  <a:srgbClr val="008000"/>
                </a:solidFill>
              </a:rPr>
              <a:t>Missouri River</a:t>
            </a:r>
          </a:p>
        </p:txBody>
      </p:sp>
      <p:sp>
        <p:nvSpPr>
          <p:cNvPr id="20" name="Title 19"/>
          <p:cNvSpPr>
            <a:spLocks noGrp="1"/>
          </p:cNvSpPr>
          <p:nvPr>
            <p:ph type="title"/>
          </p:nvPr>
        </p:nvSpPr>
        <p:spPr>
          <a:xfrm>
            <a:off x="457200" y="0"/>
            <a:ext cx="8229600" cy="1066800"/>
          </a:xfrm>
        </p:spPr>
        <p:txBody>
          <a:bodyPr/>
          <a:lstStyle/>
          <a:p>
            <a:r>
              <a:rPr lang="en-US" dirty="0" smtClean="0"/>
              <a:t>St. Louis District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t>Lock and Dam 25 - 1995</a:t>
            </a:r>
            <a:endParaRPr lang="en-US" dirty="0"/>
          </a:p>
        </p:txBody>
      </p:sp>
      <p:pic>
        <p:nvPicPr>
          <p:cNvPr id="6146" name="Picture 2"/>
          <p:cNvPicPr>
            <a:picLocks noGrp="1" noChangeAspect="1" noChangeArrowheads="1"/>
          </p:cNvPicPr>
          <p:nvPr>
            <p:ph idx="1"/>
          </p:nvPr>
        </p:nvPicPr>
        <p:blipFill>
          <a:blip r:embed="rId2" cstate="screen"/>
          <a:srcRect/>
          <a:stretch>
            <a:fillRect/>
          </a:stretch>
        </p:blipFill>
        <p:spPr bwMode="auto">
          <a:xfrm>
            <a:off x="0" y="947961"/>
            <a:ext cx="9144000" cy="591004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t>Mel Price Lock and Dam - 1995</a:t>
            </a:r>
            <a:endParaRPr lang="en-US" dirty="0"/>
          </a:p>
        </p:txBody>
      </p:sp>
      <p:pic>
        <p:nvPicPr>
          <p:cNvPr id="7170" name="Picture 2"/>
          <p:cNvPicPr>
            <a:picLocks noGrp="1" noChangeAspect="1" noChangeArrowheads="1"/>
          </p:cNvPicPr>
          <p:nvPr>
            <p:ph idx="1"/>
          </p:nvPr>
        </p:nvPicPr>
        <p:blipFill>
          <a:blip r:embed="rId2" cstate="screen"/>
          <a:srcRect/>
          <a:stretch>
            <a:fillRect/>
          </a:stretch>
        </p:blipFill>
        <p:spPr bwMode="auto">
          <a:xfrm>
            <a:off x="0" y="1230339"/>
            <a:ext cx="9144000" cy="562766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a:t>
            </a:r>
            <a:endParaRPr lang="en-US" dirty="0"/>
          </a:p>
        </p:txBody>
      </p:sp>
      <p:sp>
        <p:nvSpPr>
          <p:cNvPr id="3" name="Content Placeholder 2"/>
          <p:cNvSpPr>
            <a:spLocks noGrp="1"/>
          </p:cNvSpPr>
          <p:nvPr>
            <p:ph idx="1"/>
          </p:nvPr>
        </p:nvSpPr>
        <p:spPr/>
        <p:txBody>
          <a:bodyPr/>
          <a:lstStyle/>
          <a:p>
            <a:r>
              <a:rPr lang="en-US" dirty="0" smtClean="0"/>
              <a:t>Since 1994 we have been able to achieve yearly environmental benefits until 2008 when we had to abandon the process due to channel conditions. </a:t>
            </a:r>
          </a:p>
          <a:p>
            <a:r>
              <a:rPr lang="en-US" dirty="0" smtClean="0"/>
              <a:t>Since 2008, years 2010, 2013, and 2014 were additional years where the complete process had to be abandoned due to channel conditions and flooding.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screen"/>
          <a:srcRect/>
          <a:stretch>
            <a:fillRect/>
          </a:stretch>
        </p:blipFill>
        <p:spPr bwMode="auto">
          <a:xfrm>
            <a:off x="0" y="651155"/>
            <a:ext cx="9144000" cy="6206845"/>
          </a:xfrm>
          <a:prstGeom prst="rect">
            <a:avLst/>
          </a:prstGeom>
          <a:noFill/>
          <a:ln w="9525">
            <a:noFill/>
            <a:miter lim="800000"/>
            <a:headEnd/>
            <a:tailEnd/>
          </a:ln>
        </p:spPr>
      </p:pic>
      <p:sp>
        <p:nvSpPr>
          <p:cNvPr id="2" name="Title 1"/>
          <p:cNvSpPr>
            <a:spLocks noGrp="1"/>
          </p:cNvSpPr>
          <p:nvPr>
            <p:ph type="title"/>
          </p:nvPr>
        </p:nvSpPr>
        <p:spPr>
          <a:xfrm>
            <a:off x="485774" y="-135731"/>
            <a:ext cx="8229600" cy="1143000"/>
          </a:xfrm>
        </p:spPr>
        <p:txBody>
          <a:bodyPr/>
          <a:lstStyle/>
          <a:p>
            <a:r>
              <a:rPr lang="en-US" dirty="0" smtClean="0"/>
              <a:t>Lock and Dam 24 - 2008</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screen"/>
          <a:srcRect/>
          <a:stretch>
            <a:fillRect/>
          </a:stretch>
        </p:blipFill>
        <p:spPr bwMode="auto">
          <a:xfrm>
            <a:off x="0" y="648655"/>
            <a:ext cx="9144000" cy="6209345"/>
          </a:xfrm>
          <a:prstGeom prst="rect">
            <a:avLst/>
          </a:prstGeom>
          <a:noFill/>
          <a:ln w="9525">
            <a:noFill/>
            <a:miter lim="800000"/>
            <a:headEnd/>
            <a:tailEnd/>
          </a:ln>
        </p:spPr>
      </p:pic>
      <p:sp>
        <p:nvSpPr>
          <p:cNvPr id="5" name="Title 1"/>
          <p:cNvSpPr>
            <a:spLocks noGrp="1"/>
          </p:cNvSpPr>
          <p:nvPr>
            <p:ph type="title"/>
          </p:nvPr>
        </p:nvSpPr>
        <p:spPr>
          <a:xfrm>
            <a:off x="464343" y="-192882"/>
            <a:ext cx="8229600" cy="1143000"/>
          </a:xfrm>
        </p:spPr>
        <p:txBody>
          <a:bodyPr/>
          <a:lstStyle/>
          <a:p>
            <a:r>
              <a:rPr lang="en-US" dirty="0" smtClean="0"/>
              <a:t>Lock and Dam 25 - 2008</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t>Mel Price Lock and Dam - 2008</a:t>
            </a:r>
            <a:endParaRPr lang="en-US" dirty="0"/>
          </a:p>
        </p:txBody>
      </p:sp>
      <p:pic>
        <p:nvPicPr>
          <p:cNvPr id="10243" name="Picture 3"/>
          <p:cNvPicPr>
            <a:picLocks noGrp="1" noChangeAspect="1" noChangeArrowheads="1"/>
          </p:cNvPicPr>
          <p:nvPr>
            <p:ph idx="1"/>
          </p:nvPr>
        </p:nvPicPr>
        <p:blipFill>
          <a:blip r:embed="rId2" cstate="screen"/>
          <a:srcRect/>
          <a:stretch>
            <a:fillRect/>
          </a:stretch>
        </p:blipFill>
        <p:spPr bwMode="auto">
          <a:xfrm>
            <a:off x="0" y="900112"/>
            <a:ext cx="9144000" cy="59578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screen"/>
          <a:srcRect/>
          <a:stretch>
            <a:fillRect/>
          </a:stretch>
        </p:blipFill>
        <p:spPr bwMode="auto">
          <a:xfrm>
            <a:off x="0" y="623491"/>
            <a:ext cx="9144000" cy="6234509"/>
          </a:xfrm>
          <a:prstGeom prst="rect">
            <a:avLst/>
          </a:prstGeom>
          <a:noFill/>
          <a:ln w="9525">
            <a:noFill/>
            <a:miter lim="800000"/>
            <a:headEnd/>
            <a:tailEnd/>
          </a:ln>
        </p:spPr>
      </p:pic>
      <p:sp>
        <p:nvSpPr>
          <p:cNvPr id="2" name="Title 1"/>
          <p:cNvSpPr>
            <a:spLocks noGrp="1"/>
          </p:cNvSpPr>
          <p:nvPr>
            <p:ph type="title"/>
          </p:nvPr>
        </p:nvSpPr>
        <p:spPr>
          <a:xfrm>
            <a:off x="492919" y="-182562"/>
            <a:ext cx="8229600" cy="1143000"/>
          </a:xfrm>
        </p:spPr>
        <p:txBody>
          <a:bodyPr/>
          <a:lstStyle/>
          <a:p>
            <a:r>
              <a:rPr lang="en-US" dirty="0" smtClean="0"/>
              <a:t>Lock and Dam 24 - 2009</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screen"/>
          <a:srcRect/>
          <a:stretch>
            <a:fillRect/>
          </a:stretch>
        </p:blipFill>
        <p:spPr bwMode="auto">
          <a:xfrm>
            <a:off x="0" y="671917"/>
            <a:ext cx="9123525" cy="6186083"/>
          </a:xfrm>
          <a:prstGeom prst="rect">
            <a:avLst/>
          </a:prstGeom>
          <a:noFill/>
          <a:ln w="9525">
            <a:noFill/>
            <a:miter lim="800000"/>
            <a:headEnd/>
            <a:tailEnd/>
          </a:ln>
        </p:spPr>
      </p:pic>
      <p:sp>
        <p:nvSpPr>
          <p:cNvPr id="5" name="Title 1"/>
          <p:cNvSpPr>
            <a:spLocks noGrp="1"/>
          </p:cNvSpPr>
          <p:nvPr>
            <p:ph type="title"/>
          </p:nvPr>
        </p:nvSpPr>
        <p:spPr>
          <a:xfrm>
            <a:off x="485775" y="-242887"/>
            <a:ext cx="8229600" cy="1143000"/>
          </a:xfrm>
        </p:spPr>
        <p:txBody>
          <a:bodyPr/>
          <a:lstStyle/>
          <a:p>
            <a:r>
              <a:rPr lang="en-US" dirty="0" smtClean="0"/>
              <a:t>Lock and Dam 25 - 2009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screen"/>
          <a:srcRect/>
          <a:stretch>
            <a:fillRect/>
          </a:stretch>
        </p:blipFill>
        <p:spPr bwMode="auto">
          <a:xfrm>
            <a:off x="0" y="678915"/>
            <a:ext cx="9144000" cy="6179086"/>
          </a:xfrm>
          <a:prstGeom prst="rect">
            <a:avLst/>
          </a:prstGeom>
          <a:noFill/>
          <a:ln w="9525">
            <a:noFill/>
            <a:miter lim="800000"/>
            <a:headEnd/>
            <a:tailEnd/>
          </a:ln>
        </p:spPr>
      </p:pic>
      <p:sp>
        <p:nvSpPr>
          <p:cNvPr id="5" name="Title 1"/>
          <p:cNvSpPr>
            <a:spLocks noGrp="1"/>
          </p:cNvSpPr>
          <p:nvPr>
            <p:ph type="title"/>
          </p:nvPr>
        </p:nvSpPr>
        <p:spPr>
          <a:xfrm>
            <a:off x="457200" y="-114300"/>
            <a:ext cx="8229600" cy="1143000"/>
          </a:xfrm>
        </p:spPr>
        <p:txBody>
          <a:bodyPr/>
          <a:lstStyle/>
          <a:p>
            <a:r>
              <a:rPr lang="en-US" dirty="0" smtClean="0"/>
              <a:t>Mel Price Lock and Dam - 2009</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screen"/>
          <a:srcRect/>
          <a:stretch>
            <a:fillRect/>
          </a:stretch>
        </p:blipFill>
        <p:spPr bwMode="auto">
          <a:xfrm>
            <a:off x="560068" y="865082"/>
            <a:ext cx="8233888" cy="5992918"/>
          </a:xfrm>
          <a:prstGeom prst="rect">
            <a:avLst/>
          </a:prstGeom>
          <a:noFill/>
          <a:ln w="9525">
            <a:noFill/>
            <a:miter lim="800000"/>
            <a:headEnd/>
            <a:tailEnd/>
          </a:ln>
        </p:spPr>
      </p:pic>
      <p:sp>
        <p:nvSpPr>
          <p:cNvPr id="2" name="Title 1"/>
          <p:cNvSpPr>
            <a:spLocks noGrp="1"/>
          </p:cNvSpPr>
          <p:nvPr>
            <p:ph type="title"/>
          </p:nvPr>
        </p:nvSpPr>
        <p:spPr>
          <a:xfrm>
            <a:off x="464344" y="0"/>
            <a:ext cx="8229600" cy="1143000"/>
          </a:xfrm>
        </p:spPr>
        <p:txBody>
          <a:bodyPr/>
          <a:lstStyle/>
          <a:p>
            <a:r>
              <a:rPr lang="en-US" dirty="0" smtClean="0"/>
              <a:t>Lock and Dam 24 - 2010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srcRect/>
          <a:stretch>
            <a:fillRect/>
          </a:stretch>
        </p:blipFill>
        <p:spPr bwMode="auto">
          <a:xfrm>
            <a:off x="685800" y="577015"/>
            <a:ext cx="7772400" cy="6280986"/>
          </a:xfrm>
          <a:prstGeom prst="rect">
            <a:avLst/>
          </a:prstGeom>
          <a:noFill/>
          <a:ln w="9525" algn="ctr">
            <a:noFill/>
            <a:miter lim="800000"/>
            <a:headEnd/>
            <a:tailEnd/>
          </a:ln>
          <a:effectLst/>
        </p:spPr>
      </p:pic>
      <p:sp>
        <p:nvSpPr>
          <p:cNvPr id="17" name="Text Box 12"/>
          <p:cNvSpPr txBox="1">
            <a:spLocks noChangeArrowheads="1"/>
          </p:cNvSpPr>
          <p:nvPr/>
        </p:nvSpPr>
        <p:spPr bwMode="auto">
          <a:xfrm rot="2069842">
            <a:off x="4751077" y="4576846"/>
            <a:ext cx="1447800" cy="274638"/>
          </a:xfrm>
          <a:prstGeom prst="rect">
            <a:avLst/>
          </a:prstGeom>
          <a:noFill/>
          <a:ln w="9525" algn="ctr">
            <a:noFill/>
            <a:miter lim="800000"/>
            <a:headEnd/>
            <a:tailEnd/>
          </a:ln>
          <a:effectLst/>
        </p:spPr>
        <p:txBody>
          <a:bodyPr>
            <a:spAutoFit/>
          </a:bodyPr>
          <a:lstStyle/>
          <a:p>
            <a:pPr algn="l">
              <a:spcBef>
                <a:spcPct val="50000"/>
              </a:spcBef>
            </a:pPr>
            <a:r>
              <a:rPr lang="en-US" sz="1200" b="1" dirty="0">
                <a:solidFill>
                  <a:srgbClr val="008000"/>
                </a:solidFill>
              </a:rPr>
              <a:t>Mississippi River</a:t>
            </a:r>
          </a:p>
        </p:txBody>
      </p:sp>
      <p:sp>
        <p:nvSpPr>
          <p:cNvPr id="18" name="Text Box 13"/>
          <p:cNvSpPr txBox="1">
            <a:spLocks noChangeArrowheads="1"/>
          </p:cNvSpPr>
          <p:nvPr/>
        </p:nvSpPr>
        <p:spPr bwMode="auto">
          <a:xfrm rot="16200000">
            <a:off x="3781424" y="2192338"/>
            <a:ext cx="1154113" cy="274638"/>
          </a:xfrm>
          <a:prstGeom prst="rect">
            <a:avLst/>
          </a:prstGeom>
          <a:noFill/>
          <a:ln w="9525" algn="ctr">
            <a:noFill/>
            <a:miter lim="800000"/>
            <a:headEnd/>
            <a:tailEnd/>
          </a:ln>
          <a:effectLst/>
        </p:spPr>
        <p:txBody>
          <a:bodyPr>
            <a:spAutoFit/>
          </a:bodyPr>
          <a:lstStyle/>
          <a:p>
            <a:pPr algn="l">
              <a:spcBef>
                <a:spcPct val="50000"/>
              </a:spcBef>
            </a:pPr>
            <a:r>
              <a:rPr lang="en-US" sz="1200" b="1" dirty="0">
                <a:solidFill>
                  <a:srgbClr val="008000"/>
                </a:solidFill>
              </a:rPr>
              <a:t>Illinois River</a:t>
            </a:r>
          </a:p>
        </p:txBody>
      </p:sp>
      <p:sp>
        <p:nvSpPr>
          <p:cNvPr id="19" name="Text Box 14"/>
          <p:cNvSpPr txBox="1">
            <a:spLocks noChangeArrowheads="1"/>
          </p:cNvSpPr>
          <p:nvPr/>
        </p:nvSpPr>
        <p:spPr bwMode="auto">
          <a:xfrm rot="989803">
            <a:off x="2578468" y="3607269"/>
            <a:ext cx="1295400" cy="274637"/>
          </a:xfrm>
          <a:prstGeom prst="rect">
            <a:avLst/>
          </a:prstGeom>
          <a:noFill/>
          <a:ln w="9525" algn="ctr">
            <a:noFill/>
            <a:miter lim="800000"/>
            <a:headEnd/>
            <a:tailEnd/>
          </a:ln>
          <a:effectLst/>
        </p:spPr>
        <p:txBody>
          <a:bodyPr>
            <a:spAutoFit/>
          </a:bodyPr>
          <a:lstStyle/>
          <a:p>
            <a:pPr algn="l">
              <a:spcBef>
                <a:spcPct val="50000"/>
              </a:spcBef>
            </a:pPr>
            <a:r>
              <a:rPr lang="en-US" sz="1200" b="1" dirty="0">
                <a:solidFill>
                  <a:srgbClr val="008000"/>
                </a:solidFill>
              </a:rPr>
              <a:t>Missouri River</a:t>
            </a:r>
          </a:p>
        </p:txBody>
      </p:sp>
      <p:sp>
        <p:nvSpPr>
          <p:cNvPr id="20" name="Title 19"/>
          <p:cNvSpPr>
            <a:spLocks noGrp="1"/>
          </p:cNvSpPr>
          <p:nvPr>
            <p:ph type="title"/>
          </p:nvPr>
        </p:nvSpPr>
        <p:spPr>
          <a:xfrm>
            <a:off x="457200" y="0"/>
            <a:ext cx="8229600" cy="533400"/>
          </a:xfrm>
        </p:spPr>
        <p:txBody>
          <a:bodyPr/>
          <a:lstStyle/>
          <a:p>
            <a:r>
              <a:rPr lang="en-US" b="1" dirty="0" smtClean="0">
                <a:effectLst>
                  <a:outerShdw blurRad="38100" dist="38100" dir="2700000" algn="tl">
                    <a:srgbClr val="000000">
                      <a:alpha val="43137"/>
                    </a:srgbClr>
                  </a:outerShdw>
                </a:effectLst>
              </a:rPr>
              <a:t>Locks and Dams</a:t>
            </a:r>
            <a:endParaRPr lang="en-US" b="1" dirty="0">
              <a:effectLst>
                <a:outerShdw blurRad="38100" dist="38100" dir="2700000" algn="tl">
                  <a:srgbClr val="000000">
                    <a:alpha val="43137"/>
                  </a:srgbClr>
                </a:outerShdw>
              </a:effectLst>
            </a:endParaRPr>
          </a:p>
        </p:txBody>
      </p:sp>
      <p:sp>
        <p:nvSpPr>
          <p:cNvPr id="21" name="Rectangle 36"/>
          <p:cNvSpPr>
            <a:spLocks noChangeArrowheads="1"/>
          </p:cNvSpPr>
          <p:nvPr/>
        </p:nvSpPr>
        <p:spPr bwMode="auto">
          <a:xfrm>
            <a:off x="2117725" y="2894013"/>
            <a:ext cx="184150" cy="457200"/>
          </a:xfrm>
          <a:prstGeom prst="rect">
            <a:avLst/>
          </a:prstGeom>
          <a:noFill/>
          <a:ln w="9525">
            <a:noFill/>
            <a:miter lim="800000"/>
            <a:headEnd/>
            <a:tailEnd/>
          </a:ln>
          <a:effectLst/>
        </p:spPr>
        <p:txBody>
          <a:bodyPr wrap="none" lIns="92075" tIns="46038" rIns="92075" bIns="46038">
            <a:spAutoFit/>
          </a:bodyPr>
          <a:lstStyle/>
          <a:p>
            <a:pPr eaLnBrk="0" hangingPunct="0"/>
            <a:endParaRPr lang="en-US" sz="2400"/>
          </a:p>
        </p:txBody>
      </p:sp>
      <p:sp>
        <p:nvSpPr>
          <p:cNvPr id="27" name="Rectangle 44"/>
          <p:cNvSpPr>
            <a:spLocks noChangeArrowheads="1"/>
          </p:cNvSpPr>
          <p:nvPr/>
        </p:nvSpPr>
        <p:spPr bwMode="auto">
          <a:xfrm>
            <a:off x="8708" y="579120"/>
            <a:ext cx="3046911" cy="2057400"/>
          </a:xfrm>
          <a:prstGeom prst="rect">
            <a:avLst/>
          </a:prstGeom>
          <a:solidFill>
            <a:schemeClr val="accent1"/>
          </a:solidFill>
          <a:ln w="12700">
            <a:solidFill>
              <a:schemeClr val="bg2"/>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28" name="Freeform 45"/>
          <p:cNvSpPr>
            <a:spLocks/>
          </p:cNvSpPr>
          <p:nvPr/>
        </p:nvSpPr>
        <p:spPr bwMode="auto">
          <a:xfrm>
            <a:off x="3131819" y="1181193"/>
            <a:ext cx="594608" cy="1237542"/>
          </a:xfrm>
          <a:custGeom>
            <a:avLst/>
            <a:gdLst>
              <a:gd name="connsiteX0" fmla="*/ 108 w 10108"/>
              <a:gd name="connsiteY0" fmla="*/ 0 h 9048"/>
              <a:gd name="connsiteX1" fmla="*/ 10108 w 10108"/>
              <a:gd name="connsiteY1" fmla="*/ 9048 h 9048"/>
              <a:gd name="connsiteX2" fmla="*/ 0 w 10108"/>
              <a:gd name="connsiteY2" fmla="*/ 8882 h 9048"/>
              <a:gd name="connsiteX3" fmla="*/ 108 w 10108"/>
              <a:gd name="connsiteY3" fmla="*/ 0 h 9048"/>
              <a:gd name="connsiteX0" fmla="*/ 107 w 10107"/>
              <a:gd name="connsiteY0" fmla="*/ 0 h 10254"/>
              <a:gd name="connsiteX1" fmla="*/ 10107 w 10107"/>
              <a:gd name="connsiteY1" fmla="*/ 10254 h 10254"/>
              <a:gd name="connsiteX2" fmla="*/ 0 w 10107"/>
              <a:gd name="connsiteY2" fmla="*/ 9817 h 10254"/>
              <a:gd name="connsiteX3" fmla="*/ 107 w 10107"/>
              <a:gd name="connsiteY3" fmla="*/ 0 h 10254"/>
              <a:gd name="connsiteX0" fmla="*/ 107 w 10107"/>
              <a:gd name="connsiteY0" fmla="*/ 0 h 7745"/>
              <a:gd name="connsiteX1" fmla="*/ 10107 w 10107"/>
              <a:gd name="connsiteY1" fmla="*/ 7745 h 7745"/>
              <a:gd name="connsiteX2" fmla="*/ 0 w 10107"/>
              <a:gd name="connsiteY2" fmla="*/ 7308 h 7745"/>
              <a:gd name="connsiteX3" fmla="*/ 107 w 10107"/>
              <a:gd name="connsiteY3" fmla="*/ 0 h 7745"/>
              <a:gd name="connsiteX0" fmla="*/ 106 w 10000"/>
              <a:gd name="connsiteY0" fmla="*/ 0 h 10000"/>
              <a:gd name="connsiteX1" fmla="*/ 10000 w 10000"/>
              <a:gd name="connsiteY1" fmla="*/ 10000 h 10000"/>
              <a:gd name="connsiteX2" fmla="*/ 0 w 10000"/>
              <a:gd name="connsiteY2" fmla="*/ 5024 h 10000"/>
              <a:gd name="connsiteX3" fmla="*/ 106 w 10000"/>
              <a:gd name="connsiteY3" fmla="*/ 0 h 10000"/>
              <a:gd name="connsiteX0" fmla="*/ 106 w 10000"/>
              <a:gd name="connsiteY0" fmla="*/ 0 h 9718"/>
              <a:gd name="connsiteX1" fmla="*/ 10000 w 10000"/>
              <a:gd name="connsiteY1" fmla="*/ 9718 h 9718"/>
              <a:gd name="connsiteX2" fmla="*/ 0 w 10000"/>
              <a:gd name="connsiteY2" fmla="*/ 5024 h 9718"/>
              <a:gd name="connsiteX3" fmla="*/ 106 w 10000"/>
              <a:gd name="connsiteY3" fmla="*/ 0 h 9718"/>
            </a:gdLst>
            <a:ahLst/>
            <a:cxnLst>
              <a:cxn ang="0">
                <a:pos x="connsiteX0" y="connsiteY0"/>
              </a:cxn>
              <a:cxn ang="0">
                <a:pos x="connsiteX1" y="connsiteY1"/>
              </a:cxn>
              <a:cxn ang="0">
                <a:pos x="connsiteX2" y="connsiteY2"/>
              </a:cxn>
              <a:cxn ang="0">
                <a:pos x="connsiteX3" y="connsiteY3"/>
              </a:cxn>
            </a:cxnLst>
            <a:rect l="l" t="t" r="r" b="b"/>
            <a:pathLst>
              <a:path w="10000" h="9718">
                <a:moveTo>
                  <a:pt x="106" y="0"/>
                </a:moveTo>
                <a:lnTo>
                  <a:pt x="10000" y="9718"/>
                </a:lnTo>
                <a:lnTo>
                  <a:pt x="0" y="5024"/>
                </a:lnTo>
                <a:cubicBezTo>
                  <a:pt x="36" y="799"/>
                  <a:pt x="70" y="4225"/>
                  <a:pt x="106" y="0"/>
                </a:cubicBezTo>
                <a:close/>
              </a:path>
            </a:pathLst>
          </a:custGeom>
          <a:solidFill>
            <a:schemeClr val="bg2"/>
          </a:solid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29" name="Freeform 46"/>
          <p:cNvSpPr>
            <a:spLocks/>
          </p:cNvSpPr>
          <p:nvPr/>
        </p:nvSpPr>
        <p:spPr bwMode="auto">
          <a:xfrm>
            <a:off x="922019" y="3038168"/>
            <a:ext cx="3168199" cy="947092"/>
          </a:xfrm>
          <a:custGeom>
            <a:avLst/>
            <a:gdLst>
              <a:gd name="connsiteX0" fmla="*/ 11238 w 11238"/>
              <a:gd name="connsiteY0" fmla="*/ 0 h 7807"/>
              <a:gd name="connsiteX1" fmla="*/ 8438 w 11238"/>
              <a:gd name="connsiteY1" fmla="*/ 7807 h 7807"/>
              <a:gd name="connsiteX2" fmla="*/ 0 w 11238"/>
              <a:gd name="connsiteY2" fmla="*/ 7807 h 7807"/>
              <a:gd name="connsiteX3" fmla="*/ 11238 w 11238"/>
              <a:gd name="connsiteY3" fmla="*/ 0 h 7807"/>
              <a:gd name="connsiteX0" fmla="*/ 10000 w 10000"/>
              <a:gd name="connsiteY0" fmla="*/ 0 h 10000"/>
              <a:gd name="connsiteX1" fmla="*/ 8048 w 10000"/>
              <a:gd name="connsiteY1" fmla="*/ 10000 h 10000"/>
              <a:gd name="connsiteX2" fmla="*/ 0 w 10000"/>
              <a:gd name="connsiteY2" fmla="*/ 10000 h 10000"/>
              <a:gd name="connsiteX3" fmla="*/ 10000 w 10000"/>
              <a:gd name="connsiteY3" fmla="*/ 0 h 10000"/>
              <a:gd name="connsiteX0" fmla="*/ 10000 w 10000"/>
              <a:gd name="connsiteY0" fmla="*/ 0 h 10000"/>
              <a:gd name="connsiteX1" fmla="*/ 5240 w 10000"/>
              <a:gd name="connsiteY1" fmla="*/ 10000 h 10000"/>
              <a:gd name="connsiteX2" fmla="*/ 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lnTo>
                  <a:pt x="5240" y="10000"/>
                </a:lnTo>
                <a:lnTo>
                  <a:pt x="0" y="10000"/>
                </a:lnTo>
                <a:lnTo>
                  <a:pt x="10000" y="0"/>
                </a:lnTo>
                <a:close/>
              </a:path>
            </a:pathLst>
          </a:custGeom>
          <a:solidFill>
            <a:schemeClr val="bg2"/>
          </a:solid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30" name="Rectangle 47"/>
          <p:cNvSpPr>
            <a:spLocks noChangeArrowheads="1"/>
          </p:cNvSpPr>
          <p:nvPr/>
        </p:nvSpPr>
        <p:spPr bwMode="auto">
          <a:xfrm>
            <a:off x="5554980" y="579120"/>
            <a:ext cx="2987040" cy="1973580"/>
          </a:xfrm>
          <a:prstGeom prst="rect">
            <a:avLst/>
          </a:prstGeom>
          <a:solidFill>
            <a:schemeClr val="accent1"/>
          </a:solidFill>
          <a:ln w="12700">
            <a:solidFill>
              <a:schemeClr val="bg2"/>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31" name="Rectangle 48"/>
          <p:cNvSpPr>
            <a:spLocks noChangeArrowheads="1"/>
          </p:cNvSpPr>
          <p:nvPr/>
        </p:nvSpPr>
        <p:spPr bwMode="auto">
          <a:xfrm>
            <a:off x="5638800" y="2743200"/>
            <a:ext cx="2057400" cy="1600200"/>
          </a:xfrm>
          <a:prstGeom prst="rect">
            <a:avLst/>
          </a:prstGeom>
          <a:solidFill>
            <a:schemeClr val="accent1"/>
          </a:solidFill>
          <a:ln w="12700">
            <a:solidFill>
              <a:schemeClr val="bg2"/>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33" name="Freeform 50"/>
          <p:cNvSpPr>
            <a:spLocks/>
          </p:cNvSpPr>
          <p:nvPr/>
        </p:nvSpPr>
        <p:spPr bwMode="auto">
          <a:xfrm>
            <a:off x="4984954" y="1417296"/>
            <a:ext cx="646225" cy="1837181"/>
          </a:xfrm>
          <a:custGeom>
            <a:avLst/>
            <a:gdLst>
              <a:gd name="connsiteX0" fmla="*/ 0 w 10000"/>
              <a:gd name="connsiteY0" fmla="*/ 10000 h 10000"/>
              <a:gd name="connsiteX1" fmla="*/ 10000 w 10000"/>
              <a:gd name="connsiteY1" fmla="*/ 4457 h 10000"/>
              <a:gd name="connsiteX2" fmla="*/ 10000 w 10000"/>
              <a:gd name="connsiteY2" fmla="*/ 0 h 10000"/>
              <a:gd name="connsiteX3" fmla="*/ 0 w 10000"/>
              <a:gd name="connsiteY3" fmla="*/ 10000 h 10000"/>
              <a:gd name="connsiteX0" fmla="*/ 0 w 10000"/>
              <a:gd name="connsiteY0" fmla="*/ 7744 h 7744"/>
              <a:gd name="connsiteX1" fmla="*/ 10000 w 10000"/>
              <a:gd name="connsiteY1" fmla="*/ 2201 h 7744"/>
              <a:gd name="connsiteX2" fmla="*/ 10000 w 10000"/>
              <a:gd name="connsiteY2" fmla="*/ 0 h 7744"/>
              <a:gd name="connsiteX3" fmla="*/ 0 w 10000"/>
              <a:gd name="connsiteY3" fmla="*/ 7744 h 7744"/>
              <a:gd name="connsiteX0" fmla="*/ 0 w 10325"/>
              <a:gd name="connsiteY0" fmla="*/ 9791 h 9791"/>
              <a:gd name="connsiteX1" fmla="*/ 10325 w 10325"/>
              <a:gd name="connsiteY1" fmla="*/ 2842 h 9791"/>
              <a:gd name="connsiteX2" fmla="*/ 10325 w 10325"/>
              <a:gd name="connsiteY2" fmla="*/ 0 h 9791"/>
              <a:gd name="connsiteX3" fmla="*/ 0 w 10325"/>
              <a:gd name="connsiteY3" fmla="*/ 9791 h 9791"/>
            </a:gdLst>
            <a:ahLst/>
            <a:cxnLst>
              <a:cxn ang="0">
                <a:pos x="connsiteX0" y="connsiteY0"/>
              </a:cxn>
              <a:cxn ang="0">
                <a:pos x="connsiteX1" y="connsiteY1"/>
              </a:cxn>
              <a:cxn ang="0">
                <a:pos x="connsiteX2" y="connsiteY2"/>
              </a:cxn>
              <a:cxn ang="0">
                <a:pos x="connsiteX3" y="connsiteY3"/>
              </a:cxn>
            </a:cxnLst>
            <a:rect l="l" t="t" r="r" b="b"/>
            <a:pathLst>
              <a:path w="10325" h="9791">
                <a:moveTo>
                  <a:pt x="0" y="9791"/>
                </a:moveTo>
                <a:lnTo>
                  <a:pt x="10325" y="2842"/>
                </a:lnTo>
                <a:lnTo>
                  <a:pt x="10325" y="0"/>
                </a:lnTo>
                <a:lnTo>
                  <a:pt x="0" y="9791"/>
                </a:lnTo>
                <a:close/>
              </a:path>
            </a:pathLst>
          </a:custGeom>
          <a:solidFill>
            <a:schemeClr val="bg2"/>
          </a:solidFill>
          <a:ln w="12700" cap="flat" cmpd="sng">
            <a:solidFill>
              <a:schemeClr val="bg2"/>
            </a:solidFill>
            <a:prstDash val="solid"/>
            <a:round/>
            <a:headEnd/>
            <a:tailEnd/>
          </a:ln>
          <a:effectLst/>
        </p:spPr>
        <p:txBody>
          <a:bodyPr wrap="none" anchor="ctr"/>
          <a:lstStyle/>
          <a:p>
            <a:endParaRPr lang="en-US"/>
          </a:p>
        </p:txBody>
      </p:sp>
      <p:sp>
        <p:nvSpPr>
          <p:cNvPr id="34" name="Freeform 51"/>
          <p:cNvSpPr>
            <a:spLocks/>
          </p:cNvSpPr>
          <p:nvPr/>
        </p:nvSpPr>
        <p:spPr bwMode="auto">
          <a:xfrm>
            <a:off x="4945626" y="3362318"/>
            <a:ext cx="695627" cy="226456"/>
          </a:xfrm>
          <a:custGeom>
            <a:avLst/>
            <a:gdLst>
              <a:gd name="connsiteX0" fmla="*/ 0 w 9806"/>
              <a:gd name="connsiteY0" fmla="*/ 5431 h 10000"/>
              <a:gd name="connsiteX1" fmla="*/ 9806 w 9806"/>
              <a:gd name="connsiteY1" fmla="*/ 0 h 10000"/>
              <a:gd name="connsiteX2" fmla="*/ 9806 w 9806"/>
              <a:gd name="connsiteY2" fmla="*/ 10000 h 10000"/>
              <a:gd name="connsiteX3" fmla="*/ 0 w 9806"/>
              <a:gd name="connsiteY3" fmla="*/ 5431 h 10000"/>
              <a:gd name="connsiteX0" fmla="*/ 0 w 10017"/>
              <a:gd name="connsiteY0" fmla="*/ 1562 h 6131"/>
              <a:gd name="connsiteX1" fmla="*/ 10017 w 10017"/>
              <a:gd name="connsiteY1" fmla="*/ 0 h 6131"/>
              <a:gd name="connsiteX2" fmla="*/ 10000 w 10017"/>
              <a:gd name="connsiteY2" fmla="*/ 6131 h 6131"/>
              <a:gd name="connsiteX3" fmla="*/ 0 w 10017"/>
              <a:gd name="connsiteY3" fmla="*/ 1562 h 6131"/>
              <a:gd name="connsiteX0" fmla="*/ 0 w 10000"/>
              <a:gd name="connsiteY0" fmla="*/ 2548 h 3422"/>
              <a:gd name="connsiteX1" fmla="*/ 10000 w 10000"/>
              <a:gd name="connsiteY1" fmla="*/ 0 h 3422"/>
              <a:gd name="connsiteX2" fmla="*/ 9967 w 10000"/>
              <a:gd name="connsiteY2" fmla="*/ 3422 h 3422"/>
              <a:gd name="connsiteX3" fmla="*/ 0 w 10000"/>
              <a:gd name="connsiteY3" fmla="*/ 2548 h 3422"/>
            </a:gdLst>
            <a:ahLst/>
            <a:cxnLst>
              <a:cxn ang="0">
                <a:pos x="connsiteX0" y="connsiteY0"/>
              </a:cxn>
              <a:cxn ang="0">
                <a:pos x="connsiteX1" y="connsiteY1"/>
              </a:cxn>
              <a:cxn ang="0">
                <a:pos x="connsiteX2" y="connsiteY2"/>
              </a:cxn>
              <a:cxn ang="0">
                <a:pos x="connsiteX3" y="connsiteY3"/>
              </a:cxn>
            </a:cxnLst>
            <a:rect l="l" t="t" r="r" b="b"/>
            <a:pathLst>
              <a:path w="10000" h="3422">
                <a:moveTo>
                  <a:pt x="0" y="2548"/>
                </a:moveTo>
                <a:lnTo>
                  <a:pt x="10000" y="0"/>
                </a:lnTo>
                <a:cubicBezTo>
                  <a:pt x="9994" y="3334"/>
                  <a:pt x="9973" y="88"/>
                  <a:pt x="9967" y="3422"/>
                </a:cubicBezTo>
                <a:lnTo>
                  <a:pt x="0" y="2548"/>
                </a:lnTo>
                <a:close/>
              </a:path>
            </a:pathLst>
          </a:custGeom>
          <a:solidFill>
            <a:schemeClr val="bg2"/>
          </a:solidFill>
          <a:ln w="12700" cap="flat" cmpd="sng">
            <a:solidFill>
              <a:schemeClr val="bg2"/>
            </a:solidFill>
            <a:prstDash val="solid"/>
            <a:round/>
            <a:headEnd/>
            <a:tailEnd/>
          </a:ln>
          <a:effectLst/>
        </p:spPr>
        <p:txBody>
          <a:bodyPr wrap="none" anchor="ctr"/>
          <a:lstStyle/>
          <a:p>
            <a:endParaRPr lang="en-US"/>
          </a:p>
        </p:txBody>
      </p:sp>
      <p:pic>
        <p:nvPicPr>
          <p:cNvPr id="35" name="Picture 60" descr="IMG0031"/>
          <p:cNvPicPr>
            <a:picLocks noChangeAspect="1" noChangeArrowheads="1"/>
          </p:cNvPicPr>
          <p:nvPr/>
        </p:nvPicPr>
        <p:blipFill>
          <a:blip r:embed="rId3" cstate="screen"/>
          <a:srcRect/>
          <a:stretch>
            <a:fillRect/>
          </a:stretch>
        </p:blipFill>
        <p:spPr bwMode="auto">
          <a:xfrm>
            <a:off x="5637213" y="2743200"/>
            <a:ext cx="2058987" cy="1644650"/>
          </a:xfrm>
          <a:prstGeom prst="rect">
            <a:avLst/>
          </a:prstGeom>
          <a:noFill/>
          <a:ln w="9525">
            <a:solidFill>
              <a:srgbClr val="00FFFF"/>
            </a:solidFill>
            <a:miter lim="800000"/>
            <a:headEnd/>
            <a:tailEnd/>
          </a:ln>
        </p:spPr>
      </p:pic>
      <p:sp>
        <p:nvSpPr>
          <p:cNvPr id="36" name="Rectangle 61"/>
          <p:cNvSpPr>
            <a:spLocks noChangeArrowheads="1"/>
          </p:cNvSpPr>
          <p:nvPr/>
        </p:nvSpPr>
        <p:spPr bwMode="auto">
          <a:xfrm>
            <a:off x="5638800" y="2743200"/>
            <a:ext cx="1503617"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solidFill>
                  <a:srgbClr val="FFFFFF"/>
                </a:solidFill>
              </a:rPr>
              <a:t>Locks 27</a:t>
            </a:r>
          </a:p>
        </p:txBody>
      </p:sp>
      <p:pic>
        <p:nvPicPr>
          <p:cNvPr id="37" name="Picture 2" descr="C:\Documents and Settings\B3ODRRJE\Desktop\Water Control\Locks and Dams\Mel Price L&amp;D\Melvin Price Locks and Dam (Alton, IL).jpg"/>
          <p:cNvPicPr>
            <a:picLocks noChangeAspect="1" noChangeArrowheads="1"/>
          </p:cNvPicPr>
          <p:nvPr/>
        </p:nvPicPr>
        <p:blipFill>
          <a:blip r:embed="rId4" cstate="screen"/>
          <a:srcRect/>
          <a:stretch>
            <a:fillRect/>
          </a:stretch>
        </p:blipFill>
        <p:spPr bwMode="auto">
          <a:xfrm>
            <a:off x="5547995" y="570150"/>
            <a:ext cx="2994025" cy="1990487"/>
          </a:xfrm>
          <a:prstGeom prst="rect">
            <a:avLst/>
          </a:prstGeom>
          <a:noFill/>
          <a:ln>
            <a:solidFill>
              <a:srgbClr val="00FFFF"/>
            </a:solidFill>
          </a:ln>
        </p:spPr>
      </p:pic>
      <p:sp>
        <p:nvSpPr>
          <p:cNvPr id="38" name="Rectangle 59"/>
          <p:cNvSpPr>
            <a:spLocks noChangeArrowheads="1"/>
          </p:cNvSpPr>
          <p:nvPr/>
        </p:nvSpPr>
        <p:spPr bwMode="auto">
          <a:xfrm>
            <a:off x="6388331" y="1863437"/>
            <a:ext cx="2136803" cy="683906"/>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pPr>
            <a:r>
              <a:rPr lang="en-US" sz="2400" b="1" dirty="0">
                <a:solidFill>
                  <a:srgbClr val="FFFFFF"/>
                </a:solidFill>
              </a:rPr>
              <a:t>Melvin Price</a:t>
            </a:r>
          </a:p>
          <a:p>
            <a:pPr eaLnBrk="0" hangingPunct="0">
              <a:lnSpc>
                <a:spcPct val="80000"/>
              </a:lnSpc>
            </a:pPr>
            <a:r>
              <a:rPr lang="en-US" sz="2400" b="1" dirty="0">
                <a:solidFill>
                  <a:srgbClr val="FFFFFF"/>
                </a:solidFill>
              </a:rPr>
              <a:t>Locks &amp; Dam</a:t>
            </a:r>
          </a:p>
        </p:txBody>
      </p:sp>
      <p:sp>
        <p:nvSpPr>
          <p:cNvPr id="39" name="Rectangle 35"/>
          <p:cNvSpPr>
            <a:spLocks noChangeArrowheads="1"/>
          </p:cNvSpPr>
          <p:nvPr/>
        </p:nvSpPr>
        <p:spPr bwMode="auto">
          <a:xfrm>
            <a:off x="3649980" y="4892040"/>
            <a:ext cx="2598420" cy="1965960"/>
          </a:xfrm>
          <a:prstGeom prst="rect">
            <a:avLst/>
          </a:prstGeom>
          <a:solidFill>
            <a:schemeClr val="accent1"/>
          </a:solidFill>
          <a:ln w="12700">
            <a:solidFill>
              <a:schemeClr val="bg2"/>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40" name="Freeform 52"/>
          <p:cNvSpPr>
            <a:spLocks/>
          </p:cNvSpPr>
          <p:nvPr/>
        </p:nvSpPr>
        <p:spPr bwMode="auto">
          <a:xfrm>
            <a:off x="4326199" y="4739148"/>
            <a:ext cx="993053" cy="167150"/>
          </a:xfrm>
          <a:custGeom>
            <a:avLst/>
            <a:gdLst>
              <a:gd name="connsiteX0" fmla="*/ 7045 w 17045"/>
              <a:gd name="connsiteY0" fmla="*/ 0 h 1953"/>
              <a:gd name="connsiteX1" fmla="*/ 17045 w 17045"/>
              <a:gd name="connsiteY1" fmla="*/ 1250 h 1953"/>
              <a:gd name="connsiteX2" fmla="*/ 0 w 17045"/>
              <a:gd name="connsiteY2" fmla="*/ 1953 h 1953"/>
              <a:gd name="connsiteX3" fmla="*/ 7045 w 17045"/>
              <a:gd name="connsiteY3" fmla="*/ 0 h 1953"/>
              <a:gd name="connsiteX0" fmla="*/ 4133 w 5057"/>
              <a:gd name="connsiteY0" fmla="*/ 0 h 10000"/>
              <a:gd name="connsiteX1" fmla="*/ 5057 w 5057"/>
              <a:gd name="connsiteY1" fmla="*/ 9734 h 10000"/>
              <a:gd name="connsiteX2" fmla="*/ 0 w 5057"/>
              <a:gd name="connsiteY2" fmla="*/ 10000 h 10000"/>
              <a:gd name="connsiteX3" fmla="*/ 4133 w 5057"/>
              <a:gd name="connsiteY3" fmla="*/ 0 h 10000"/>
              <a:gd name="connsiteX0" fmla="*/ 8173 w 14319"/>
              <a:gd name="connsiteY0" fmla="*/ 0 h 10000"/>
              <a:gd name="connsiteX1" fmla="*/ 14319 w 14319"/>
              <a:gd name="connsiteY1" fmla="*/ 9734 h 10000"/>
              <a:gd name="connsiteX2" fmla="*/ 0 w 14319"/>
              <a:gd name="connsiteY2" fmla="*/ 10000 h 10000"/>
              <a:gd name="connsiteX3" fmla="*/ 8173 w 14319"/>
              <a:gd name="connsiteY3" fmla="*/ 0 h 10000"/>
              <a:gd name="connsiteX0" fmla="*/ 14726 w 14726"/>
              <a:gd name="connsiteY0" fmla="*/ 0 h 8750"/>
              <a:gd name="connsiteX1" fmla="*/ 14319 w 14726"/>
              <a:gd name="connsiteY1" fmla="*/ 8484 h 8750"/>
              <a:gd name="connsiteX2" fmla="*/ 0 w 14726"/>
              <a:gd name="connsiteY2" fmla="*/ 8750 h 8750"/>
              <a:gd name="connsiteX3" fmla="*/ 14726 w 14726"/>
              <a:gd name="connsiteY3" fmla="*/ 0 h 8750"/>
              <a:gd name="connsiteX0" fmla="*/ 16757 w 16757"/>
              <a:gd name="connsiteY0" fmla="*/ 0 h 10000"/>
              <a:gd name="connsiteX1" fmla="*/ 16481 w 16757"/>
              <a:gd name="connsiteY1" fmla="*/ 9696 h 10000"/>
              <a:gd name="connsiteX2" fmla="*/ 0 w 16757"/>
              <a:gd name="connsiteY2" fmla="*/ 10000 h 10000"/>
              <a:gd name="connsiteX3" fmla="*/ 16757 w 16757"/>
              <a:gd name="connsiteY3" fmla="*/ 0 h 10000"/>
            </a:gdLst>
            <a:ahLst/>
            <a:cxnLst>
              <a:cxn ang="0">
                <a:pos x="connsiteX0" y="connsiteY0"/>
              </a:cxn>
              <a:cxn ang="0">
                <a:pos x="connsiteX1" y="connsiteY1"/>
              </a:cxn>
              <a:cxn ang="0">
                <a:pos x="connsiteX2" y="connsiteY2"/>
              </a:cxn>
              <a:cxn ang="0">
                <a:pos x="connsiteX3" y="connsiteY3"/>
              </a:cxn>
            </a:cxnLst>
            <a:rect l="l" t="t" r="r" b="b"/>
            <a:pathLst>
              <a:path w="16757" h="10000">
                <a:moveTo>
                  <a:pt x="16757" y="0"/>
                </a:moveTo>
                <a:lnTo>
                  <a:pt x="16481" y="9696"/>
                </a:lnTo>
                <a:lnTo>
                  <a:pt x="0" y="10000"/>
                </a:lnTo>
                <a:lnTo>
                  <a:pt x="16757" y="0"/>
                </a:lnTo>
                <a:close/>
              </a:path>
            </a:pathLst>
          </a:custGeom>
          <a:solidFill>
            <a:schemeClr val="bg2"/>
          </a:solidFill>
          <a:ln w="12700" cap="flat" cmpd="sng">
            <a:solidFill>
              <a:schemeClr val="bg2"/>
            </a:solidFill>
            <a:prstDash val="solid"/>
            <a:round/>
            <a:headEnd/>
            <a:tailEnd/>
          </a:ln>
          <a:effectLst/>
        </p:spPr>
        <p:txBody>
          <a:bodyPr wrap="none" anchor="ctr"/>
          <a:lstStyle/>
          <a:p>
            <a:endParaRPr lang="en-US"/>
          </a:p>
        </p:txBody>
      </p:sp>
      <p:pic>
        <p:nvPicPr>
          <p:cNvPr id="41" name="Picture 3" descr="C:\Documents and Settings\B3ODRRJE\Desktop\Water Control\Locks and Dams\Kasky Nav L&amp;D\Kasky Nav (Chester, IL).jpg"/>
          <p:cNvPicPr>
            <a:picLocks noChangeAspect="1" noChangeArrowheads="1"/>
          </p:cNvPicPr>
          <p:nvPr/>
        </p:nvPicPr>
        <p:blipFill>
          <a:blip r:embed="rId5" cstate="screen"/>
          <a:srcRect/>
          <a:stretch>
            <a:fillRect/>
          </a:stretch>
        </p:blipFill>
        <p:spPr bwMode="auto">
          <a:xfrm>
            <a:off x="3642955" y="4892040"/>
            <a:ext cx="2613065" cy="1965960"/>
          </a:xfrm>
          <a:prstGeom prst="rect">
            <a:avLst/>
          </a:prstGeom>
          <a:noFill/>
          <a:ln>
            <a:solidFill>
              <a:srgbClr val="00FFFF"/>
            </a:solidFill>
          </a:ln>
        </p:spPr>
      </p:pic>
      <p:sp>
        <p:nvSpPr>
          <p:cNvPr id="42" name="Rectangle 55"/>
          <p:cNvSpPr>
            <a:spLocks noChangeArrowheads="1"/>
          </p:cNvSpPr>
          <p:nvPr/>
        </p:nvSpPr>
        <p:spPr bwMode="auto">
          <a:xfrm>
            <a:off x="3749040" y="4970753"/>
            <a:ext cx="241252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solidFill>
                  <a:srgbClr val="FFFFFF"/>
                </a:solidFill>
              </a:rPr>
              <a:t>Kaskaskia L&amp;D</a:t>
            </a:r>
          </a:p>
        </p:txBody>
      </p:sp>
      <p:sp>
        <p:nvSpPr>
          <p:cNvPr id="43" name="Rectangle 38"/>
          <p:cNvSpPr>
            <a:spLocks noChangeArrowheads="1"/>
          </p:cNvSpPr>
          <p:nvPr/>
        </p:nvSpPr>
        <p:spPr bwMode="auto">
          <a:xfrm>
            <a:off x="7094" y="3916680"/>
            <a:ext cx="3246645" cy="2179320"/>
          </a:xfrm>
          <a:prstGeom prst="rect">
            <a:avLst/>
          </a:prstGeom>
          <a:solidFill>
            <a:schemeClr val="accent1"/>
          </a:solidFill>
          <a:ln w="12700">
            <a:solidFill>
              <a:schemeClr val="bg2"/>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pic>
        <p:nvPicPr>
          <p:cNvPr id="44" name="Picture 4" descr="C:\Documents and Settings\B3ODRRJE\Desktop\Water Control\Locks and Dams\L&amp;D 25\Lock and Dam 25 (Winfield, MO).jpg"/>
          <p:cNvPicPr>
            <a:picLocks noChangeAspect="1" noChangeArrowheads="1"/>
          </p:cNvPicPr>
          <p:nvPr/>
        </p:nvPicPr>
        <p:blipFill>
          <a:blip r:embed="rId6" cstate="screen"/>
          <a:srcRect/>
          <a:stretch>
            <a:fillRect/>
          </a:stretch>
        </p:blipFill>
        <p:spPr bwMode="auto">
          <a:xfrm>
            <a:off x="0" y="3931920"/>
            <a:ext cx="3253516" cy="2166733"/>
          </a:xfrm>
          <a:prstGeom prst="rect">
            <a:avLst/>
          </a:prstGeom>
          <a:noFill/>
          <a:ln>
            <a:solidFill>
              <a:srgbClr val="00FFFF"/>
            </a:solidFill>
          </a:ln>
        </p:spPr>
      </p:pic>
      <p:sp>
        <p:nvSpPr>
          <p:cNvPr id="45" name="Rectangle 58"/>
          <p:cNvSpPr>
            <a:spLocks noChangeArrowheads="1"/>
          </p:cNvSpPr>
          <p:nvPr/>
        </p:nvSpPr>
        <p:spPr bwMode="auto">
          <a:xfrm>
            <a:off x="1447275" y="5417820"/>
            <a:ext cx="1247136"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solidFill>
                  <a:srgbClr val="FFFFFF"/>
                </a:solidFill>
              </a:rPr>
              <a:t>L&amp;D 25</a:t>
            </a:r>
          </a:p>
        </p:txBody>
      </p:sp>
      <p:pic>
        <p:nvPicPr>
          <p:cNvPr id="46" name="Picture 5" descr="C:\Documents and Settings\B3ODRRJE\Desktop\Water Control\Locks and Dams\L&amp;D 24\Lock and Dam 24 (Clarksville, MO).jpg"/>
          <p:cNvPicPr>
            <a:picLocks noChangeAspect="1" noChangeArrowheads="1"/>
          </p:cNvPicPr>
          <p:nvPr/>
        </p:nvPicPr>
        <p:blipFill>
          <a:blip r:embed="rId7" cstate="screen"/>
          <a:srcRect/>
          <a:stretch>
            <a:fillRect/>
          </a:stretch>
        </p:blipFill>
        <p:spPr bwMode="auto">
          <a:xfrm>
            <a:off x="-1" y="578803"/>
            <a:ext cx="3051107" cy="2042477"/>
          </a:xfrm>
          <a:prstGeom prst="rect">
            <a:avLst/>
          </a:prstGeom>
          <a:noFill/>
          <a:ln>
            <a:solidFill>
              <a:srgbClr val="00FFFF"/>
            </a:solidFill>
          </a:ln>
        </p:spPr>
      </p:pic>
      <p:sp>
        <p:nvSpPr>
          <p:cNvPr id="49" name="Text Box 63"/>
          <p:cNvSpPr txBox="1">
            <a:spLocks noChangeArrowheads="1"/>
          </p:cNvSpPr>
          <p:nvPr/>
        </p:nvSpPr>
        <p:spPr bwMode="auto">
          <a:xfrm>
            <a:off x="1307452" y="2042160"/>
            <a:ext cx="1245854" cy="461665"/>
          </a:xfrm>
          <a:prstGeom prst="rect">
            <a:avLst/>
          </a:prstGeom>
          <a:noFill/>
          <a:ln w="9525">
            <a:noFill/>
            <a:miter lim="800000"/>
            <a:headEnd/>
            <a:tailEnd/>
          </a:ln>
          <a:effectLst/>
        </p:spPr>
        <p:txBody>
          <a:bodyPr wrap="none">
            <a:spAutoFit/>
          </a:bodyPr>
          <a:lstStyle/>
          <a:p>
            <a:pPr algn="ctr" eaLnBrk="0" hangingPunct="0"/>
            <a:r>
              <a:rPr lang="en-US" sz="2400" b="1" dirty="0">
                <a:solidFill>
                  <a:schemeClr val="bg1"/>
                </a:solidFill>
              </a:rPr>
              <a:t>L&amp;D 24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0012"/>
            <a:ext cx="8229600" cy="1143000"/>
          </a:xfrm>
        </p:spPr>
        <p:txBody>
          <a:bodyPr/>
          <a:lstStyle/>
          <a:p>
            <a:r>
              <a:rPr lang="en-US" dirty="0" smtClean="0"/>
              <a:t>Lock and Dam 25 - 2010</a:t>
            </a:r>
            <a:endParaRPr lang="en-US" dirty="0"/>
          </a:p>
        </p:txBody>
      </p:sp>
      <p:pic>
        <p:nvPicPr>
          <p:cNvPr id="12290" name="Picture 2"/>
          <p:cNvPicPr>
            <a:picLocks noGrp="1" noChangeAspect="1" noChangeArrowheads="1"/>
          </p:cNvPicPr>
          <p:nvPr>
            <p:ph idx="1"/>
          </p:nvPr>
        </p:nvPicPr>
        <p:blipFill>
          <a:blip r:embed="rId2" cstate="screen"/>
          <a:srcRect/>
          <a:stretch>
            <a:fillRect/>
          </a:stretch>
        </p:blipFill>
        <p:spPr bwMode="auto">
          <a:xfrm>
            <a:off x="714376" y="1000042"/>
            <a:ext cx="7986712" cy="585795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0056" y="-128587"/>
            <a:ext cx="8229600" cy="1143000"/>
          </a:xfrm>
        </p:spPr>
        <p:txBody>
          <a:bodyPr/>
          <a:lstStyle/>
          <a:p>
            <a:r>
              <a:rPr lang="en-US" dirty="0" smtClean="0"/>
              <a:t>Mel Price Lock and Dam - 2010</a:t>
            </a:r>
            <a:endParaRPr lang="en-US" dirty="0"/>
          </a:p>
        </p:txBody>
      </p:sp>
      <p:pic>
        <p:nvPicPr>
          <p:cNvPr id="13314" name="Picture 2"/>
          <p:cNvPicPr>
            <a:picLocks noGrp="1" noChangeAspect="1" noChangeArrowheads="1"/>
          </p:cNvPicPr>
          <p:nvPr>
            <p:ph idx="1"/>
          </p:nvPr>
        </p:nvPicPr>
        <p:blipFill>
          <a:blip r:embed="rId2" cstate="screen"/>
          <a:srcRect/>
          <a:stretch>
            <a:fillRect/>
          </a:stretch>
        </p:blipFill>
        <p:spPr bwMode="auto">
          <a:xfrm>
            <a:off x="542925" y="828675"/>
            <a:ext cx="8023221" cy="60293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screen"/>
          <a:srcRect/>
          <a:stretch>
            <a:fillRect/>
          </a:stretch>
        </p:blipFill>
        <p:spPr bwMode="auto">
          <a:xfrm>
            <a:off x="300038" y="746252"/>
            <a:ext cx="8512072" cy="6111748"/>
          </a:xfrm>
          <a:prstGeom prst="rect">
            <a:avLst/>
          </a:prstGeom>
          <a:noFill/>
          <a:ln w="9525">
            <a:noFill/>
            <a:miter lim="800000"/>
            <a:headEnd/>
            <a:tailEnd/>
          </a:ln>
        </p:spPr>
      </p:pic>
      <p:sp>
        <p:nvSpPr>
          <p:cNvPr id="2" name="Title 1"/>
          <p:cNvSpPr>
            <a:spLocks noGrp="1"/>
          </p:cNvSpPr>
          <p:nvPr>
            <p:ph type="title"/>
          </p:nvPr>
        </p:nvSpPr>
        <p:spPr>
          <a:xfrm>
            <a:off x="457200" y="-89694"/>
            <a:ext cx="8229600" cy="1143000"/>
          </a:xfrm>
        </p:spPr>
        <p:txBody>
          <a:bodyPr/>
          <a:lstStyle/>
          <a:p>
            <a:r>
              <a:rPr lang="en-US" dirty="0" smtClean="0"/>
              <a:t>Lock and Dam 24 - 2011</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screen"/>
          <a:srcRect/>
          <a:stretch>
            <a:fillRect/>
          </a:stretch>
        </p:blipFill>
        <p:spPr bwMode="auto">
          <a:xfrm>
            <a:off x="571500" y="864395"/>
            <a:ext cx="8153525" cy="5993606"/>
          </a:xfrm>
          <a:prstGeom prst="rect">
            <a:avLst/>
          </a:prstGeom>
          <a:noFill/>
          <a:ln w="9525">
            <a:noFill/>
            <a:miter lim="800000"/>
            <a:headEnd/>
            <a:tailEnd/>
          </a:ln>
        </p:spPr>
      </p:pic>
      <p:sp>
        <p:nvSpPr>
          <p:cNvPr id="5" name="Title 1"/>
          <p:cNvSpPr>
            <a:spLocks noGrp="1"/>
          </p:cNvSpPr>
          <p:nvPr>
            <p:ph type="title"/>
          </p:nvPr>
        </p:nvSpPr>
        <p:spPr>
          <a:xfrm>
            <a:off x="628650" y="0"/>
            <a:ext cx="8229600" cy="1143000"/>
          </a:xfrm>
        </p:spPr>
        <p:txBody>
          <a:bodyPr/>
          <a:lstStyle/>
          <a:p>
            <a:r>
              <a:rPr lang="en-US" dirty="0" smtClean="0"/>
              <a:t>Lock and Dam 25 - 2011</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0056" y="-85725"/>
            <a:ext cx="8229600" cy="1143000"/>
          </a:xfrm>
        </p:spPr>
        <p:txBody>
          <a:bodyPr/>
          <a:lstStyle/>
          <a:p>
            <a:r>
              <a:rPr lang="en-US" dirty="0" smtClean="0"/>
              <a:t>Mel Price Lock and Dam - 2011</a:t>
            </a:r>
            <a:endParaRPr lang="en-US" dirty="0"/>
          </a:p>
        </p:txBody>
      </p:sp>
      <p:pic>
        <p:nvPicPr>
          <p:cNvPr id="16386" name="Picture 2"/>
          <p:cNvPicPr>
            <a:picLocks noGrp="1" noChangeAspect="1" noChangeArrowheads="1"/>
          </p:cNvPicPr>
          <p:nvPr>
            <p:ph idx="1"/>
          </p:nvPr>
        </p:nvPicPr>
        <p:blipFill>
          <a:blip r:embed="rId2" cstate="screen"/>
          <a:srcRect/>
          <a:stretch>
            <a:fillRect/>
          </a:stretch>
        </p:blipFill>
        <p:spPr bwMode="auto">
          <a:xfrm>
            <a:off x="457201" y="782134"/>
            <a:ext cx="8272462" cy="607586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2014</a:t>
            </a:r>
            <a:endParaRPr lang="en-US" dirty="0"/>
          </a:p>
        </p:txBody>
      </p:sp>
      <p:pic>
        <p:nvPicPr>
          <p:cNvPr id="1026" name="Picture 2"/>
          <p:cNvPicPr>
            <a:picLocks noGrp="1" noChangeAspect="1" noChangeArrowheads="1"/>
          </p:cNvPicPr>
          <p:nvPr>
            <p:ph idx="1"/>
          </p:nvPr>
        </p:nvPicPr>
        <p:blipFill>
          <a:blip r:embed="rId2" cstate="screen"/>
          <a:srcRect/>
          <a:stretch>
            <a:fillRect/>
          </a:stretch>
        </p:blipFill>
        <p:spPr bwMode="auto">
          <a:xfrm>
            <a:off x="0" y="217598"/>
            <a:ext cx="9144000" cy="664040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2014</a:t>
            </a:r>
            <a:endParaRPr lang="en-US" dirty="0"/>
          </a:p>
        </p:txBody>
      </p:sp>
      <p:pic>
        <p:nvPicPr>
          <p:cNvPr id="2050" name="Picture 2"/>
          <p:cNvPicPr>
            <a:picLocks noGrp="1" noChangeAspect="1" noChangeArrowheads="1"/>
          </p:cNvPicPr>
          <p:nvPr>
            <p:ph idx="1"/>
          </p:nvPr>
        </p:nvPicPr>
        <p:blipFill>
          <a:blip r:embed="rId2" cstate="screen"/>
          <a:srcRect/>
          <a:stretch>
            <a:fillRect/>
          </a:stretch>
        </p:blipFill>
        <p:spPr bwMode="auto">
          <a:xfrm>
            <a:off x="0" y="141812"/>
            <a:ext cx="9144000" cy="67161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2014</a:t>
            </a:r>
            <a:endParaRPr lang="en-US" dirty="0"/>
          </a:p>
        </p:txBody>
      </p:sp>
      <p:pic>
        <p:nvPicPr>
          <p:cNvPr id="3074" name="Picture 2"/>
          <p:cNvPicPr>
            <a:picLocks noGrp="1" noChangeAspect="1" noChangeArrowheads="1"/>
          </p:cNvPicPr>
          <p:nvPr>
            <p:ph idx="1"/>
          </p:nvPr>
        </p:nvPicPr>
        <p:blipFill>
          <a:blip r:embed="rId2" cstate="screen"/>
          <a:srcRect/>
          <a:stretch>
            <a:fillRect/>
          </a:stretch>
        </p:blipFill>
        <p:spPr bwMode="auto">
          <a:xfrm>
            <a:off x="0" y="215913"/>
            <a:ext cx="9144000" cy="66420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Emergent Aquatic Vegetation</a:t>
            </a:r>
            <a:endParaRPr lang="en-US" dirty="0"/>
          </a:p>
        </p:txBody>
      </p:sp>
      <p:sp>
        <p:nvSpPr>
          <p:cNvPr id="3" name="Subtitle 2"/>
          <p:cNvSpPr>
            <a:spLocks noGrp="1"/>
          </p:cNvSpPr>
          <p:nvPr>
            <p:ph type="subTitle" idx="1"/>
          </p:nvPr>
        </p:nvSpPr>
        <p:spPr/>
        <p:txBody>
          <a:bodyPr>
            <a:normAutofit fontScale="70000" lnSpcReduction="20000"/>
          </a:bodyPr>
          <a:lstStyle/>
          <a:p>
            <a:pPr algn="l"/>
            <a:r>
              <a:rPr lang="en-US" dirty="0" smtClean="0"/>
              <a:t>-Ellis Bay – near Ellis Island/ Hwy 367.</a:t>
            </a:r>
          </a:p>
          <a:p>
            <a:pPr algn="l"/>
            <a:r>
              <a:rPr lang="en-US" dirty="0" smtClean="0"/>
              <a:t>-Photos taken 7/2/14.</a:t>
            </a:r>
          </a:p>
          <a:p>
            <a:pPr algn="l"/>
            <a:r>
              <a:rPr lang="en-US" dirty="0" smtClean="0"/>
              <a:t>-416.0 relative to Mel Price L&amp;D HW gage.</a:t>
            </a:r>
          </a:p>
          <a:p>
            <a:pPr algn="l"/>
            <a:r>
              <a:rPr lang="en-US" dirty="0" smtClean="0"/>
              <a:t>Normal pool = 419.0 relative to Mel Price L&amp;D HW gage.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lis Bay EAV Map.jpg"/>
          <p:cNvPicPr>
            <a:picLocks noChangeAspect="1"/>
          </p:cNvPicPr>
          <p:nvPr/>
        </p:nvPicPr>
        <p:blipFill>
          <a:blip r:embed="rId2" cstate="screen"/>
          <a:stretch>
            <a:fillRect/>
          </a:stretch>
        </p:blipFill>
        <p:spPr>
          <a:xfrm>
            <a:off x="134470" y="0"/>
            <a:ext cx="88750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Locks and Dams</a:t>
            </a:r>
            <a:endParaRPr lang="en-US" dirty="0"/>
          </a:p>
        </p:txBody>
      </p:sp>
      <p:sp>
        <p:nvSpPr>
          <p:cNvPr id="3" name="Content Placeholder 2"/>
          <p:cNvSpPr>
            <a:spLocks noGrp="1"/>
          </p:cNvSpPr>
          <p:nvPr>
            <p:ph idx="1"/>
          </p:nvPr>
        </p:nvSpPr>
        <p:spPr>
          <a:xfrm>
            <a:off x="457200" y="1066800"/>
            <a:ext cx="8229600" cy="5181600"/>
          </a:xfrm>
        </p:spPr>
        <p:txBody>
          <a:bodyPr/>
          <a:lstStyle/>
          <a:p>
            <a:r>
              <a:rPr lang="en-US" sz="3600" dirty="0" smtClean="0"/>
              <a:t>Dam Point Control vs Hinge Point Control</a:t>
            </a:r>
          </a:p>
          <a:p>
            <a:pPr lvl="1"/>
            <a:r>
              <a:rPr lang="en-US" sz="3200" dirty="0" smtClean="0"/>
              <a:t>Dam Point Control</a:t>
            </a:r>
          </a:p>
          <a:p>
            <a:pPr lvl="2"/>
            <a:r>
              <a:rPr lang="en-US" sz="2800" dirty="0" smtClean="0"/>
              <a:t>The Navigation Pool is regulated at the Lock and Dam within 0.5 to 1.0 ft band limits</a:t>
            </a:r>
          </a:p>
          <a:p>
            <a:pPr lvl="1"/>
            <a:r>
              <a:rPr lang="en-US" dirty="0" smtClean="0"/>
              <a:t>Hinge Point Control</a:t>
            </a:r>
          </a:p>
          <a:p>
            <a:pPr lvl="2"/>
            <a:r>
              <a:rPr lang="en-US" dirty="0" smtClean="0"/>
              <a:t>The Navigation Pool is regulated from two points, the Lock and Dam and a location in the pool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Carex</a:t>
            </a:r>
            <a:r>
              <a:rPr lang="en-US" i="1" dirty="0" smtClean="0"/>
              <a:t> sp.</a:t>
            </a:r>
            <a:endParaRPr lang="en-US" i="1" dirty="0"/>
          </a:p>
        </p:txBody>
      </p:sp>
      <p:pic>
        <p:nvPicPr>
          <p:cNvPr id="6" name="Picture Placeholder 5" descr="IMG_20140702_100846.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Carex</a:t>
            </a:r>
            <a:r>
              <a:rPr lang="en-US" i="1" dirty="0" smtClean="0"/>
              <a:t> sp.</a:t>
            </a:r>
            <a:endParaRPr lang="en-US" i="1" dirty="0"/>
          </a:p>
        </p:txBody>
      </p:sp>
      <p:pic>
        <p:nvPicPr>
          <p:cNvPr id="5" name="Picture Placeholder 4" descr="IMG_20140702_101130.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Polygonam</a:t>
            </a:r>
            <a:r>
              <a:rPr lang="en-US" i="1" dirty="0" smtClean="0"/>
              <a:t> sp.</a:t>
            </a:r>
            <a:endParaRPr lang="en-US" i="1" dirty="0"/>
          </a:p>
        </p:txBody>
      </p:sp>
      <p:pic>
        <p:nvPicPr>
          <p:cNvPr id="5" name="Picture Placeholder 4" descr="IMG_20140702_101149.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Echinochloa</a:t>
            </a:r>
            <a:r>
              <a:rPr lang="en-US" i="1" dirty="0" smtClean="0"/>
              <a:t> </a:t>
            </a:r>
            <a:r>
              <a:rPr lang="en-US" i="1" dirty="0" err="1" smtClean="0"/>
              <a:t>crus-galli</a:t>
            </a:r>
            <a:r>
              <a:rPr lang="en-US" i="1" dirty="0" smtClean="0"/>
              <a:t> </a:t>
            </a:r>
            <a:endParaRPr lang="en-US" i="1" dirty="0"/>
          </a:p>
        </p:txBody>
      </p:sp>
      <p:pic>
        <p:nvPicPr>
          <p:cNvPr id="7" name="Picture Placeholder 6" descr="IMG_20140702_101211.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Cyperus</a:t>
            </a:r>
            <a:r>
              <a:rPr lang="en-US" i="1" dirty="0" smtClean="0"/>
              <a:t> </a:t>
            </a:r>
            <a:r>
              <a:rPr lang="en-US" i="1" dirty="0" err="1" smtClean="0"/>
              <a:t>odoratus</a:t>
            </a:r>
            <a:endParaRPr lang="en-US" i="1" dirty="0"/>
          </a:p>
        </p:txBody>
      </p:sp>
      <p:pic>
        <p:nvPicPr>
          <p:cNvPr id="7" name="Picture Placeholder 6" descr="IMG_20140702_101338.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Sagittaria</a:t>
            </a:r>
            <a:r>
              <a:rPr lang="en-US" i="1" dirty="0" smtClean="0"/>
              <a:t> </a:t>
            </a:r>
            <a:r>
              <a:rPr lang="en-US" i="1" dirty="0" err="1" smtClean="0"/>
              <a:t>latifolia</a:t>
            </a:r>
            <a:endParaRPr lang="en-US" i="1" dirty="0"/>
          </a:p>
        </p:txBody>
      </p:sp>
      <p:pic>
        <p:nvPicPr>
          <p:cNvPr id="5" name="Picture Placeholder 4" descr="IMG_20140702_101410.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Leptochloa</a:t>
            </a:r>
            <a:r>
              <a:rPr lang="en-US" i="1" dirty="0" smtClean="0"/>
              <a:t> </a:t>
            </a:r>
            <a:r>
              <a:rPr lang="en-US" i="1" dirty="0" err="1" smtClean="0"/>
              <a:t>panicoides</a:t>
            </a:r>
            <a:endParaRPr lang="en-US" dirty="0"/>
          </a:p>
        </p:txBody>
      </p:sp>
      <p:pic>
        <p:nvPicPr>
          <p:cNvPr id="5" name="Picture Placeholder 4" descr="IMG_20140702_101612.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IMG_20140702_101353.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looking south</a:t>
            </a:r>
            <a:endParaRPr lang="en-US" dirty="0"/>
          </a:p>
        </p:txBody>
      </p:sp>
      <p:pic>
        <p:nvPicPr>
          <p:cNvPr id="7" name="Picture Placeholder 6" descr="IMG_20140702_101636.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 from Hwy 367 frontage road</a:t>
            </a:r>
            <a:endParaRPr lang="en-US" dirty="0"/>
          </a:p>
        </p:txBody>
      </p:sp>
      <p:pic>
        <p:nvPicPr>
          <p:cNvPr id="5" name="Picture Placeholder 4" descr="IMG_20140702_102536.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5575"/>
            <a:ext cx="8229600" cy="774700"/>
          </a:xfrm>
        </p:spPr>
        <p:txBody>
          <a:bodyPr/>
          <a:lstStyle/>
          <a:p>
            <a:r>
              <a:rPr lang="en-US"/>
              <a:t>Hinge Point Operation</a:t>
            </a:r>
          </a:p>
        </p:txBody>
      </p:sp>
      <p:sp>
        <p:nvSpPr>
          <p:cNvPr id="95235" name="Rectangle 3"/>
          <p:cNvSpPr>
            <a:spLocks noGrp="1" noChangeArrowheads="1"/>
          </p:cNvSpPr>
          <p:nvPr>
            <p:ph type="body" idx="1"/>
          </p:nvPr>
        </p:nvSpPr>
        <p:spPr>
          <a:xfrm>
            <a:off x="457200" y="992188"/>
            <a:ext cx="8229600" cy="5372100"/>
          </a:xfrm>
        </p:spPr>
        <p:txBody>
          <a:bodyPr/>
          <a:lstStyle/>
          <a:p>
            <a:pPr>
              <a:lnSpc>
                <a:spcPct val="90000"/>
              </a:lnSpc>
            </a:pPr>
            <a:r>
              <a:rPr lang="en-US" sz="2400" dirty="0"/>
              <a:t>Lock and Dam 24</a:t>
            </a:r>
          </a:p>
          <a:p>
            <a:pPr lvl="1">
              <a:lnSpc>
                <a:spcPct val="90000"/>
              </a:lnSpc>
            </a:pPr>
            <a:r>
              <a:rPr lang="en-US" sz="2000" dirty="0"/>
              <a:t>Pool Limits: 445.5 - 449.0 </a:t>
            </a:r>
          </a:p>
          <a:p>
            <a:pPr lvl="1">
              <a:lnSpc>
                <a:spcPct val="90000"/>
              </a:lnSpc>
            </a:pPr>
            <a:r>
              <a:rPr lang="en-US" sz="2000" dirty="0"/>
              <a:t>Hinge Point Limits, Louisiana: 11.5 - 12.2 (May be exceeded if at maximum drawdown) </a:t>
            </a:r>
          </a:p>
          <a:p>
            <a:pPr>
              <a:lnSpc>
                <a:spcPct val="90000"/>
              </a:lnSpc>
            </a:pPr>
            <a:r>
              <a:rPr lang="en-US" sz="2400" dirty="0"/>
              <a:t>Lock and Dam 25</a:t>
            </a:r>
          </a:p>
          <a:p>
            <a:pPr lvl="1">
              <a:lnSpc>
                <a:spcPct val="90000"/>
              </a:lnSpc>
            </a:pPr>
            <a:r>
              <a:rPr lang="en-US" sz="2000" dirty="0"/>
              <a:t>Pool Limits: 429.7 - 434.0 </a:t>
            </a:r>
          </a:p>
          <a:p>
            <a:pPr lvl="1">
              <a:lnSpc>
                <a:spcPct val="90000"/>
              </a:lnSpc>
            </a:pPr>
            <a:r>
              <a:rPr lang="en-US" sz="2000" dirty="0"/>
              <a:t>Hinge Point Limits, Mosier Landing: 434.0 - 437.0 (May be exceeded if at maximum drawdown) </a:t>
            </a:r>
          </a:p>
          <a:p>
            <a:pPr>
              <a:lnSpc>
                <a:spcPct val="90000"/>
              </a:lnSpc>
            </a:pPr>
            <a:r>
              <a:rPr lang="en-US" sz="2400" dirty="0"/>
              <a:t>Melvin Price Locks and Dam</a:t>
            </a:r>
          </a:p>
          <a:p>
            <a:pPr lvl="1">
              <a:lnSpc>
                <a:spcPct val="90000"/>
              </a:lnSpc>
            </a:pPr>
            <a:r>
              <a:rPr lang="en-US" sz="2000" dirty="0"/>
              <a:t>Pool Limits: 412.5 - 419.0 Alton Lower Limit: 414.0 </a:t>
            </a:r>
          </a:p>
          <a:p>
            <a:pPr lvl="1">
              <a:lnSpc>
                <a:spcPct val="90000"/>
              </a:lnSpc>
            </a:pPr>
            <a:r>
              <a:rPr lang="en-US" sz="2000" dirty="0"/>
              <a:t>Hinge Point Limits, Grafton: 14.2 - 16.2 (May be exceeded if at maximum drawdown, or Alton at 414.0)</a:t>
            </a:r>
          </a:p>
          <a:p>
            <a:pPr>
              <a:lnSpc>
                <a:spcPct val="90000"/>
              </a:lnSpc>
            </a:pPr>
            <a:r>
              <a:rPr lang="en-US" sz="2400" dirty="0"/>
              <a:t>Kaskaskia Lock and Dam</a:t>
            </a:r>
          </a:p>
          <a:p>
            <a:pPr lvl="1">
              <a:lnSpc>
                <a:spcPct val="90000"/>
              </a:lnSpc>
            </a:pPr>
            <a:r>
              <a:rPr lang="en-US" sz="2000" dirty="0"/>
              <a:t>Pool Limits: 363.0 - 368.8 </a:t>
            </a:r>
          </a:p>
          <a:p>
            <a:pPr lvl="1">
              <a:lnSpc>
                <a:spcPct val="90000"/>
              </a:lnSpc>
            </a:pPr>
            <a:r>
              <a:rPr lang="en-US" sz="2000" dirty="0"/>
              <a:t>Hinge Point, Red Bud: 368.0 - 370.0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 from Hwy 367 frontage road</a:t>
            </a:r>
            <a:endParaRPr lang="en-US" dirty="0"/>
          </a:p>
        </p:txBody>
      </p:sp>
      <p:pic>
        <p:nvPicPr>
          <p:cNvPr id="5" name="Picture Placeholder 4" descr="IMG_20140702_102605.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Emergent Aquatic Vegetation</a:t>
            </a:r>
            <a:endParaRPr lang="en-US" dirty="0"/>
          </a:p>
        </p:txBody>
      </p:sp>
      <p:sp>
        <p:nvSpPr>
          <p:cNvPr id="3" name="Subtitle 2"/>
          <p:cNvSpPr>
            <a:spLocks noGrp="1"/>
          </p:cNvSpPr>
          <p:nvPr>
            <p:ph type="subTitle" idx="1"/>
          </p:nvPr>
        </p:nvSpPr>
        <p:spPr/>
        <p:txBody>
          <a:bodyPr/>
          <a:lstStyle/>
          <a:p>
            <a:r>
              <a:rPr lang="en-US" dirty="0" smtClean="0"/>
              <a:t>Ellis Bay – Downstream near Mel Price Spillway</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lis Bay Spillway EAV Map.jpg"/>
          <p:cNvPicPr>
            <a:picLocks noChangeAspect="1"/>
          </p:cNvPicPr>
          <p:nvPr/>
        </p:nvPicPr>
        <p:blipFill>
          <a:blip r:embed="rId2" cstate="screen"/>
          <a:stretch>
            <a:fillRect/>
          </a:stretch>
        </p:blipFill>
        <p:spPr>
          <a:xfrm>
            <a:off x="134470" y="0"/>
            <a:ext cx="8875059"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 from Mel Price Spillway</a:t>
            </a:r>
            <a:endParaRPr lang="en-US" dirty="0"/>
          </a:p>
        </p:txBody>
      </p:sp>
      <p:pic>
        <p:nvPicPr>
          <p:cNvPr id="5" name="Picture Placeholder 4" descr="IMG_20140702_103427.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from Mel Price Spillway</a:t>
            </a:r>
            <a:endParaRPr lang="en-US" dirty="0"/>
          </a:p>
        </p:txBody>
      </p:sp>
      <p:pic>
        <p:nvPicPr>
          <p:cNvPr id="5" name="Picture Placeholder 4" descr="IMG_20140702_103504.jpg"/>
          <p:cNvPicPr>
            <a:picLocks noGrp="1" noChangeAspect="1"/>
          </p:cNvPicPr>
          <p:nvPr>
            <p:ph type="pic" idx="1"/>
          </p:nvPr>
        </p:nvPicPr>
        <p:blipFill>
          <a:blip r:embed="rId2" cstate="screen"/>
          <a:srcRect/>
          <a:stretch>
            <a:fillRect/>
          </a:stretch>
        </p:blip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Z:\WaterControl\epm\images\epm23.jpg"/>
          <p:cNvPicPr>
            <a:picLocks noChangeAspect="1" noChangeArrowheads="1"/>
          </p:cNvPicPr>
          <p:nvPr/>
        </p:nvPicPr>
        <p:blipFill>
          <a:blip r:embed="rId2" cstate="screen"/>
          <a:srcRect/>
          <a:stretch>
            <a:fillRect/>
          </a:stretch>
        </p:blipFill>
        <p:spPr bwMode="auto">
          <a:xfrm>
            <a:off x="0" y="805601"/>
            <a:ext cx="9144000" cy="6052399"/>
          </a:xfrm>
          <a:prstGeom prst="rect">
            <a:avLst/>
          </a:prstGeom>
          <a:noFill/>
        </p:spPr>
      </p:pic>
      <p:sp>
        <p:nvSpPr>
          <p:cNvPr id="87044" name="Rectangle 4"/>
          <p:cNvSpPr>
            <a:spLocks noGrp="1" noChangeArrowheads="1"/>
          </p:cNvSpPr>
          <p:nvPr>
            <p:ph type="title"/>
          </p:nvPr>
        </p:nvSpPr>
        <p:spPr>
          <a:xfrm>
            <a:off x="453520" y="0"/>
            <a:ext cx="8229600" cy="876877"/>
          </a:xfrm>
          <a:solidFill>
            <a:schemeClr val="bg1">
              <a:lumMod val="85000"/>
              <a:alpha val="63000"/>
            </a:schemeClr>
          </a:solidFill>
        </p:spPr>
        <p:txBody>
          <a:bodyPr/>
          <a:lstStyle/>
          <a:p>
            <a:r>
              <a:rPr lang="en-US" sz="5400" b="1" dirty="0" smtClean="0"/>
              <a:t>? ? ? Questions ? ? ?</a:t>
            </a:r>
            <a:endParaRPr lang="en-US" sz="5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102"/>
          <p:cNvSpPr/>
          <p:nvPr/>
        </p:nvSpPr>
        <p:spPr>
          <a:xfrm>
            <a:off x="8580120" y="5981700"/>
            <a:ext cx="571500" cy="670560"/>
          </a:xfrm>
          <a:custGeom>
            <a:avLst/>
            <a:gdLst>
              <a:gd name="connsiteX0" fmla="*/ 0 w 571500"/>
              <a:gd name="connsiteY0" fmla="*/ 0 h 670560"/>
              <a:gd name="connsiteX1" fmla="*/ 571500 w 571500"/>
              <a:gd name="connsiteY1" fmla="*/ 0 h 670560"/>
              <a:gd name="connsiteX2" fmla="*/ 571500 w 571500"/>
              <a:gd name="connsiteY2" fmla="*/ 670560 h 670560"/>
              <a:gd name="connsiteX3" fmla="*/ 45720 w 571500"/>
              <a:gd name="connsiteY3" fmla="*/ 533400 h 670560"/>
              <a:gd name="connsiteX4" fmla="*/ 0 w 571500"/>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670560">
                <a:moveTo>
                  <a:pt x="0" y="0"/>
                </a:moveTo>
                <a:lnTo>
                  <a:pt x="571500" y="0"/>
                </a:lnTo>
                <a:lnTo>
                  <a:pt x="571500" y="670560"/>
                </a:lnTo>
                <a:lnTo>
                  <a:pt x="45720" y="53340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2860" y="1036320"/>
            <a:ext cx="716280" cy="3497580"/>
          </a:xfrm>
          <a:custGeom>
            <a:avLst/>
            <a:gdLst>
              <a:gd name="connsiteX0" fmla="*/ 716280 w 716280"/>
              <a:gd name="connsiteY0" fmla="*/ 0 h 3497580"/>
              <a:gd name="connsiteX1" fmla="*/ 0 w 716280"/>
              <a:gd name="connsiteY1" fmla="*/ 0 h 3497580"/>
              <a:gd name="connsiteX2" fmla="*/ 7620 w 716280"/>
              <a:gd name="connsiteY2" fmla="*/ 3230880 h 3497580"/>
              <a:gd name="connsiteX3" fmla="*/ 457200 w 716280"/>
              <a:gd name="connsiteY3" fmla="*/ 3497580 h 3497580"/>
              <a:gd name="connsiteX4" fmla="*/ 716280 w 716280"/>
              <a:gd name="connsiteY4" fmla="*/ 0 h 349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 h="3497580">
                <a:moveTo>
                  <a:pt x="716280" y="0"/>
                </a:moveTo>
                <a:lnTo>
                  <a:pt x="0" y="0"/>
                </a:lnTo>
                <a:lnTo>
                  <a:pt x="7620" y="3230880"/>
                </a:lnTo>
                <a:lnTo>
                  <a:pt x="457200" y="3497580"/>
                </a:lnTo>
                <a:lnTo>
                  <a:pt x="71628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1165860" y="3505200"/>
            <a:ext cx="6560820" cy="3215640"/>
          </a:xfrm>
          <a:custGeom>
            <a:avLst/>
            <a:gdLst>
              <a:gd name="connsiteX0" fmla="*/ 6560820 w 6560820"/>
              <a:gd name="connsiteY0" fmla="*/ 0 h 3215640"/>
              <a:gd name="connsiteX1" fmla="*/ 0 w 6560820"/>
              <a:gd name="connsiteY1" fmla="*/ 0 h 3215640"/>
              <a:gd name="connsiteX2" fmla="*/ 68580 w 6560820"/>
              <a:gd name="connsiteY2" fmla="*/ 1143000 h 3215640"/>
              <a:gd name="connsiteX3" fmla="*/ 6301740 w 6560820"/>
              <a:gd name="connsiteY3" fmla="*/ 3215640 h 3215640"/>
              <a:gd name="connsiteX4" fmla="*/ 6560820 w 6560820"/>
              <a:gd name="connsiteY4" fmla="*/ 0 h 3215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820" h="3215640">
                <a:moveTo>
                  <a:pt x="6560820" y="0"/>
                </a:moveTo>
                <a:lnTo>
                  <a:pt x="0" y="0"/>
                </a:lnTo>
                <a:lnTo>
                  <a:pt x="68580" y="1143000"/>
                </a:lnTo>
                <a:lnTo>
                  <a:pt x="6301740" y="3215640"/>
                </a:lnTo>
                <a:lnTo>
                  <a:pt x="656082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2860" y="4152900"/>
            <a:ext cx="9182100" cy="2720340"/>
          </a:xfrm>
          <a:custGeom>
            <a:avLst/>
            <a:gdLst>
              <a:gd name="connsiteX0" fmla="*/ 1737360 w 9182100"/>
              <a:gd name="connsiteY0" fmla="*/ 190500 h 2720340"/>
              <a:gd name="connsiteX1" fmla="*/ 7330440 w 9182100"/>
              <a:gd name="connsiteY1" fmla="*/ 2331720 h 2720340"/>
              <a:gd name="connsiteX2" fmla="*/ 8755380 w 9182100"/>
              <a:gd name="connsiteY2" fmla="*/ 2331720 h 2720340"/>
              <a:gd name="connsiteX3" fmla="*/ 9182100 w 9182100"/>
              <a:gd name="connsiteY3" fmla="*/ 2484120 h 2720340"/>
              <a:gd name="connsiteX4" fmla="*/ 9182100 w 9182100"/>
              <a:gd name="connsiteY4" fmla="*/ 2720340 h 2720340"/>
              <a:gd name="connsiteX5" fmla="*/ 0 w 9182100"/>
              <a:gd name="connsiteY5" fmla="*/ 2720340 h 2720340"/>
              <a:gd name="connsiteX6" fmla="*/ 0 w 9182100"/>
              <a:gd name="connsiteY6" fmla="*/ 0 h 2720340"/>
              <a:gd name="connsiteX7" fmla="*/ 320040 w 9182100"/>
              <a:gd name="connsiteY7" fmla="*/ 190500 h 2720340"/>
              <a:gd name="connsiteX8" fmla="*/ 1737360 w 9182100"/>
              <a:gd name="connsiteY8" fmla="*/ 19050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2720340">
                <a:moveTo>
                  <a:pt x="1737360" y="190500"/>
                </a:moveTo>
                <a:lnTo>
                  <a:pt x="7330440" y="2331720"/>
                </a:lnTo>
                <a:lnTo>
                  <a:pt x="8755380" y="2331720"/>
                </a:lnTo>
                <a:lnTo>
                  <a:pt x="9182100" y="2484120"/>
                </a:lnTo>
                <a:lnTo>
                  <a:pt x="9182100" y="2720340"/>
                </a:lnTo>
                <a:lnTo>
                  <a:pt x="0" y="2720340"/>
                </a:lnTo>
                <a:lnTo>
                  <a:pt x="0" y="0"/>
                </a:lnTo>
                <a:lnTo>
                  <a:pt x="320040" y="190500"/>
                </a:lnTo>
                <a:lnTo>
                  <a:pt x="1737360" y="190500"/>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descr="Granite"/>
          <p:cNvSpPr>
            <a:spLocks noChangeArrowheads="1"/>
          </p:cNvSpPr>
          <p:nvPr/>
        </p:nvSpPr>
        <p:spPr bwMode="auto">
          <a:xfrm rot="10800000">
            <a:off x="304800" y="838200"/>
            <a:ext cx="1411288" cy="35020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AutoShape 13" descr="Granite"/>
          <p:cNvSpPr>
            <a:spLocks noChangeArrowheads="1"/>
          </p:cNvSpPr>
          <p:nvPr/>
        </p:nvSpPr>
        <p:spPr bwMode="auto">
          <a:xfrm rot="10800000">
            <a:off x="7315200" y="3124200"/>
            <a:ext cx="1411288" cy="3352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0" name="Line 42"/>
          <p:cNvSpPr>
            <a:spLocks noChangeShapeType="1"/>
          </p:cNvSpPr>
          <p:nvPr/>
        </p:nvSpPr>
        <p:spPr bwMode="auto">
          <a:xfrm>
            <a:off x="7467600" y="3505200"/>
            <a:ext cx="476250" cy="0"/>
          </a:xfrm>
          <a:prstGeom prst="line">
            <a:avLst/>
          </a:prstGeom>
          <a:noFill/>
          <a:ln w="38100">
            <a:solidFill>
              <a:srgbClr val="FF0000"/>
            </a:solidFill>
            <a:round/>
            <a:headEnd/>
            <a:tailEnd/>
          </a:ln>
          <a:effectLst/>
        </p:spPr>
        <p:txBody>
          <a:bodyPr/>
          <a:lstStyle/>
          <a:p>
            <a:endParaRPr lang="en-US"/>
          </a:p>
        </p:txBody>
      </p:sp>
      <p:sp>
        <p:nvSpPr>
          <p:cNvPr id="11" name="Line 43"/>
          <p:cNvSpPr>
            <a:spLocks noChangeShapeType="1"/>
          </p:cNvSpPr>
          <p:nvPr/>
        </p:nvSpPr>
        <p:spPr bwMode="auto">
          <a:xfrm>
            <a:off x="7391400" y="4419600"/>
            <a:ext cx="476250" cy="0"/>
          </a:xfrm>
          <a:prstGeom prst="line">
            <a:avLst/>
          </a:prstGeom>
          <a:noFill/>
          <a:ln w="38100">
            <a:solidFill>
              <a:srgbClr val="FF0000"/>
            </a:solidFill>
            <a:round/>
            <a:headEnd/>
            <a:tailEnd/>
          </a:ln>
          <a:effectLst/>
        </p:spPr>
        <p:txBody>
          <a:bodyPr/>
          <a:lstStyle/>
          <a:p>
            <a:endParaRPr lang="en-US"/>
          </a:p>
        </p:txBody>
      </p:sp>
      <p:sp>
        <p:nvSpPr>
          <p:cNvPr id="14" name="TextBox 13"/>
          <p:cNvSpPr txBox="1"/>
          <p:nvPr/>
        </p:nvSpPr>
        <p:spPr>
          <a:xfrm>
            <a:off x="7924800" y="3352800"/>
            <a:ext cx="7620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449.0</a:t>
            </a:r>
            <a:endParaRPr lang="en-US" b="1" dirty="0"/>
          </a:p>
        </p:txBody>
      </p:sp>
      <p:sp>
        <p:nvSpPr>
          <p:cNvPr id="15" name="TextBox 14"/>
          <p:cNvSpPr txBox="1"/>
          <p:nvPr/>
        </p:nvSpPr>
        <p:spPr>
          <a:xfrm>
            <a:off x="7848600" y="4267200"/>
            <a:ext cx="7620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445.5</a:t>
            </a:r>
            <a:endParaRPr lang="en-US" b="1" dirty="0"/>
          </a:p>
        </p:txBody>
      </p:sp>
      <p:sp>
        <p:nvSpPr>
          <p:cNvPr id="16" name="TextBox 15"/>
          <p:cNvSpPr txBox="1"/>
          <p:nvPr/>
        </p:nvSpPr>
        <p:spPr>
          <a:xfrm>
            <a:off x="7239000" y="2514600"/>
            <a:ext cx="1600200" cy="646331"/>
          </a:xfrm>
          <a:prstGeom prst="rect">
            <a:avLst/>
          </a:prstGeom>
          <a:noFill/>
        </p:spPr>
        <p:txBody>
          <a:bodyPr wrap="square" rtlCol="0">
            <a:spAutoFit/>
          </a:bodyPr>
          <a:lstStyle/>
          <a:p>
            <a:pPr algn="ctr"/>
            <a:r>
              <a:rPr lang="en-US" sz="1600" b="1" dirty="0" smtClean="0"/>
              <a:t>L&amp;D 24</a:t>
            </a:r>
          </a:p>
          <a:p>
            <a:pPr algn="ctr"/>
            <a:endParaRPr lang="en-US" sz="600" b="1" dirty="0" smtClean="0"/>
          </a:p>
          <a:p>
            <a:pPr algn="ctr"/>
            <a:r>
              <a:rPr lang="en-US" sz="1400" b="1" dirty="0" smtClean="0"/>
              <a:t>RM – 273.5</a:t>
            </a:r>
            <a:endParaRPr lang="en-US" sz="1400" b="1" dirty="0"/>
          </a:p>
        </p:txBody>
      </p:sp>
      <p:sp>
        <p:nvSpPr>
          <p:cNvPr id="17" name="Line 42"/>
          <p:cNvSpPr>
            <a:spLocks noChangeShapeType="1"/>
          </p:cNvSpPr>
          <p:nvPr/>
        </p:nvSpPr>
        <p:spPr bwMode="auto">
          <a:xfrm>
            <a:off x="3962400" y="3048000"/>
            <a:ext cx="247650" cy="0"/>
          </a:xfrm>
          <a:prstGeom prst="line">
            <a:avLst/>
          </a:prstGeom>
          <a:noFill/>
          <a:ln w="38100">
            <a:solidFill>
              <a:srgbClr val="FF0000"/>
            </a:solidFill>
            <a:round/>
            <a:headEnd/>
            <a:tailEnd/>
          </a:ln>
          <a:effectLst/>
        </p:spPr>
        <p:txBody>
          <a:bodyPr/>
          <a:lstStyle/>
          <a:p>
            <a:endParaRPr lang="en-US"/>
          </a:p>
        </p:txBody>
      </p:sp>
      <p:sp>
        <p:nvSpPr>
          <p:cNvPr id="18" name="Line 43"/>
          <p:cNvSpPr>
            <a:spLocks noChangeShapeType="1"/>
          </p:cNvSpPr>
          <p:nvPr/>
        </p:nvSpPr>
        <p:spPr bwMode="auto">
          <a:xfrm>
            <a:off x="3962400" y="3733800"/>
            <a:ext cx="247650" cy="0"/>
          </a:xfrm>
          <a:prstGeom prst="line">
            <a:avLst/>
          </a:prstGeom>
          <a:noFill/>
          <a:ln w="38100">
            <a:solidFill>
              <a:srgbClr val="FF0000"/>
            </a:solidFill>
            <a:round/>
            <a:headEnd/>
            <a:tailEnd/>
          </a:ln>
          <a:effectLst/>
        </p:spPr>
        <p:txBody>
          <a:bodyPr/>
          <a:lstStyle/>
          <a:p>
            <a:endParaRPr lang="en-US"/>
          </a:p>
        </p:txBody>
      </p:sp>
      <p:sp>
        <p:nvSpPr>
          <p:cNvPr id="19" name="TextBox 18"/>
          <p:cNvSpPr txBox="1"/>
          <p:nvPr/>
        </p:nvSpPr>
        <p:spPr>
          <a:xfrm>
            <a:off x="4191000" y="2819400"/>
            <a:ext cx="6858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12.2</a:t>
            </a:r>
            <a:endParaRPr lang="en-US" b="1" dirty="0"/>
          </a:p>
        </p:txBody>
      </p:sp>
      <p:sp>
        <p:nvSpPr>
          <p:cNvPr id="20" name="TextBox 19"/>
          <p:cNvSpPr txBox="1"/>
          <p:nvPr/>
        </p:nvSpPr>
        <p:spPr>
          <a:xfrm>
            <a:off x="4191000" y="3581400"/>
            <a:ext cx="6858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11.5</a:t>
            </a:r>
            <a:endParaRPr lang="en-US" b="1" dirty="0"/>
          </a:p>
        </p:txBody>
      </p:sp>
      <p:sp>
        <p:nvSpPr>
          <p:cNvPr id="89" name="TextBox 88"/>
          <p:cNvSpPr txBox="1"/>
          <p:nvPr/>
        </p:nvSpPr>
        <p:spPr>
          <a:xfrm>
            <a:off x="381000" y="228600"/>
            <a:ext cx="1143000" cy="646331"/>
          </a:xfrm>
          <a:prstGeom prst="rect">
            <a:avLst/>
          </a:prstGeom>
          <a:noFill/>
        </p:spPr>
        <p:txBody>
          <a:bodyPr wrap="square" rtlCol="0">
            <a:spAutoFit/>
          </a:bodyPr>
          <a:lstStyle/>
          <a:p>
            <a:pPr algn="ctr"/>
            <a:r>
              <a:rPr lang="en-US" sz="1600" b="1" dirty="0" smtClean="0"/>
              <a:t>L&amp;D 22</a:t>
            </a:r>
          </a:p>
          <a:p>
            <a:pPr algn="ctr"/>
            <a:endParaRPr lang="en-US" sz="600" b="1" dirty="0" smtClean="0"/>
          </a:p>
          <a:p>
            <a:pPr algn="ctr"/>
            <a:r>
              <a:rPr lang="en-US" sz="1400" b="1" dirty="0" smtClean="0"/>
              <a:t>RM – 301.2</a:t>
            </a:r>
            <a:endParaRPr lang="en-US" sz="1400" b="1" dirty="0"/>
          </a:p>
        </p:txBody>
      </p:sp>
      <p:sp>
        <p:nvSpPr>
          <p:cNvPr id="90" name="TextBox 89"/>
          <p:cNvSpPr txBox="1"/>
          <p:nvPr/>
        </p:nvSpPr>
        <p:spPr>
          <a:xfrm>
            <a:off x="3810000" y="2133600"/>
            <a:ext cx="1524000" cy="646331"/>
          </a:xfrm>
          <a:prstGeom prst="rect">
            <a:avLst/>
          </a:prstGeom>
          <a:noFill/>
        </p:spPr>
        <p:txBody>
          <a:bodyPr wrap="square" rtlCol="0">
            <a:spAutoFit/>
          </a:bodyPr>
          <a:lstStyle/>
          <a:p>
            <a:pPr algn="ctr"/>
            <a:r>
              <a:rPr lang="en-US" sz="1600" b="1" dirty="0" smtClean="0"/>
              <a:t>Louisiana</a:t>
            </a:r>
          </a:p>
          <a:p>
            <a:pPr algn="ctr"/>
            <a:endParaRPr lang="en-US" sz="600" b="1" dirty="0" smtClean="0"/>
          </a:p>
          <a:p>
            <a:pPr algn="ctr"/>
            <a:r>
              <a:rPr lang="en-US" sz="1400" b="1" dirty="0" smtClean="0"/>
              <a:t>RM – 282.9</a:t>
            </a:r>
            <a:endParaRPr lang="en-US" sz="1400" b="1" dirty="0"/>
          </a:p>
        </p:txBody>
      </p:sp>
      <p:sp>
        <p:nvSpPr>
          <p:cNvPr id="97" name="Content Placeholder 96"/>
          <p:cNvSpPr>
            <a:spLocks noGrp="1"/>
          </p:cNvSpPr>
          <p:nvPr>
            <p:ph idx="1"/>
          </p:nvPr>
        </p:nvSpPr>
        <p:spPr>
          <a:xfrm>
            <a:off x="1828800" y="76200"/>
            <a:ext cx="7315200" cy="1600200"/>
          </a:xfrm>
          <a:solidFill>
            <a:schemeClr val="bg1">
              <a:alpha val="75000"/>
            </a:schemeClr>
          </a:solidFill>
        </p:spPr>
        <p:txBody>
          <a:bodyPr/>
          <a:lstStyle/>
          <a:p>
            <a:pPr algn="ctr">
              <a:lnSpc>
                <a:spcPct val="90000"/>
              </a:lnSpc>
              <a:buNone/>
            </a:pPr>
            <a:r>
              <a:rPr lang="en-US" sz="4000" dirty="0" smtClean="0"/>
              <a:t>Lock and Dam 24</a:t>
            </a:r>
          </a:p>
          <a:p>
            <a:pPr lvl="1">
              <a:lnSpc>
                <a:spcPct val="90000"/>
              </a:lnSpc>
            </a:pPr>
            <a:r>
              <a:rPr lang="en-US" sz="2000" dirty="0" smtClean="0"/>
              <a:t>Pool Limits: 445.5 - 449.0 </a:t>
            </a:r>
          </a:p>
          <a:p>
            <a:pPr lvl="1">
              <a:lnSpc>
                <a:spcPct val="90000"/>
              </a:lnSpc>
            </a:pPr>
            <a:r>
              <a:rPr lang="en-US" sz="2000" dirty="0" smtClean="0"/>
              <a:t>Hinge Point Limits, Louisiana: 11.5 - 12.2 </a:t>
            </a:r>
            <a:r>
              <a:rPr lang="en-US" sz="1600" dirty="0" smtClean="0"/>
              <a:t>(May be exceeded if at maximum drawdown)</a:t>
            </a:r>
          </a:p>
        </p:txBody>
      </p:sp>
      <p:sp>
        <p:nvSpPr>
          <p:cNvPr id="98" name="TextBox 97"/>
          <p:cNvSpPr txBox="1"/>
          <p:nvPr/>
        </p:nvSpPr>
        <p:spPr>
          <a:xfrm>
            <a:off x="381000" y="5867400"/>
            <a:ext cx="3874779" cy="584775"/>
          </a:xfrm>
          <a:prstGeom prst="rect">
            <a:avLst/>
          </a:prstGeom>
          <a:solidFill>
            <a:schemeClr val="bg1">
              <a:alpha val="75000"/>
            </a:schemeClr>
          </a:solidFill>
        </p:spPr>
        <p:txBody>
          <a:bodyPr wrap="none" rtlCol="0">
            <a:spAutoFit/>
          </a:bodyPr>
          <a:lstStyle/>
          <a:p>
            <a:r>
              <a:rPr lang="en-US" sz="3200" dirty="0" smtClean="0"/>
              <a:t>Low Flow / Flat Pool</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93"/>
          <p:cNvSpPr/>
          <p:nvPr/>
        </p:nvSpPr>
        <p:spPr>
          <a:xfrm>
            <a:off x="-15240" y="1257300"/>
            <a:ext cx="624840" cy="3162300"/>
          </a:xfrm>
          <a:custGeom>
            <a:avLst/>
            <a:gdLst>
              <a:gd name="connsiteX0" fmla="*/ 601980 w 601980"/>
              <a:gd name="connsiteY0" fmla="*/ 228600 h 3086100"/>
              <a:gd name="connsiteX1" fmla="*/ 601980 w 601980"/>
              <a:gd name="connsiteY1" fmla="*/ 228600 h 3086100"/>
              <a:gd name="connsiteX2" fmla="*/ 0 w 601980"/>
              <a:gd name="connsiteY2" fmla="*/ 0 h 3086100"/>
              <a:gd name="connsiteX3" fmla="*/ 0 w 601980"/>
              <a:gd name="connsiteY3" fmla="*/ 2903220 h 3086100"/>
              <a:gd name="connsiteX4" fmla="*/ 312420 w 601980"/>
              <a:gd name="connsiteY4" fmla="*/ 3086100 h 3086100"/>
              <a:gd name="connsiteX5" fmla="*/ 601980 w 601980"/>
              <a:gd name="connsiteY5" fmla="*/ 22860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980" h="3086100">
                <a:moveTo>
                  <a:pt x="601980" y="228600"/>
                </a:moveTo>
                <a:lnTo>
                  <a:pt x="601980" y="228600"/>
                </a:lnTo>
                <a:lnTo>
                  <a:pt x="0" y="0"/>
                </a:lnTo>
                <a:lnTo>
                  <a:pt x="0" y="2903220"/>
                </a:lnTo>
                <a:lnTo>
                  <a:pt x="312420" y="3086100"/>
                </a:lnTo>
                <a:lnTo>
                  <a:pt x="601980" y="2286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8580120" y="5006340"/>
            <a:ext cx="579120" cy="1623060"/>
          </a:xfrm>
          <a:custGeom>
            <a:avLst/>
            <a:gdLst>
              <a:gd name="connsiteX0" fmla="*/ 0 w 579120"/>
              <a:gd name="connsiteY0" fmla="*/ 0 h 1623060"/>
              <a:gd name="connsiteX1" fmla="*/ 571500 w 579120"/>
              <a:gd name="connsiteY1" fmla="*/ 228600 h 1623060"/>
              <a:gd name="connsiteX2" fmla="*/ 579120 w 579120"/>
              <a:gd name="connsiteY2" fmla="*/ 1623060 h 1623060"/>
              <a:gd name="connsiteX3" fmla="*/ 144780 w 579120"/>
              <a:gd name="connsiteY3" fmla="*/ 1470660 h 1623060"/>
              <a:gd name="connsiteX4" fmla="*/ 0 w 579120"/>
              <a:gd name="connsiteY4" fmla="*/ 0 h 162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1623060">
                <a:moveTo>
                  <a:pt x="0" y="0"/>
                </a:moveTo>
                <a:lnTo>
                  <a:pt x="571500" y="228600"/>
                </a:lnTo>
                <a:lnTo>
                  <a:pt x="579120" y="1623060"/>
                </a:lnTo>
                <a:lnTo>
                  <a:pt x="144780" y="147066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2860" y="4152900"/>
            <a:ext cx="9182100" cy="2720340"/>
          </a:xfrm>
          <a:custGeom>
            <a:avLst/>
            <a:gdLst>
              <a:gd name="connsiteX0" fmla="*/ 1737360 w 9182100"/>
              <a:gd name="connsiteY0" fmla="*/ 190500 h 2720340"/>
              <a:gd name="connsiteX1" fmla="*/ 7330440 w 9182100"/>
              <a:gd name="connsiteY1" fmla="*/ 2331720 h 2720340"/>
              <a:gd name="connsiteX2" fmla="*/ 8755380 w 9182100"/>
              <a:gd name="connsiteY2" fmla="*/ 2331720 h 2720340"/>
              <a:gd name="connsiteX3" fmla="*/ 9182100 w 9182100"/>
              <a:gd name="connsiteY3" fmla="*/ 2484120 h 2720340"/>
              <a:gd name="connsiteX4" fmla="*/ 9182100 w 9182100"/>
              <a:gd name="connsiteY4" fmla="*/ 2720340 h 2720340"/>
              <a:gd name="connsiteX5" fmla="*/ 0 w 9182100"/>
              <a:gd name="connsiteY5" fmla="*/ 2720340 h 2720340"/>
              <a:gd name="connsiteX6" fmla="*/ 0 w 9182100"/>
              <a:gd name="connsiteY6" fmla="*/ 0 h 2720340"/>
              <a:gd name="connsiteX7" fmla="*/ 320040 w 9182100"/>
              <a:gd name="connsiteY7" fmla="*/ 190500 h 2720340"/>
              <a:gd name="connsiteX8" fmla="*/ 1737360 w 9182100"/>
              <a:gd name="connsiteY8" fmla="*/ 19050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2720340">
                <a:moveTo>
                  <a:pt x="1737360" y="190500"/>
                </a:moveTo>
                <a:lnTo>
                  <a:pt x="7330440" y="2331720"/>
                </a:lnTo>
                <a:lnTo>
                  <a:pt x="8755380" y="2331720"/>
                </a:lnTo>
                <a:lnTo>
                  <a:pt x="9182100" y="2484120"/>
                </a:lnTo>
                <a:lnTo>
                  <a:pt x="9182100" y="2720340"/>
                </a:lnTo>
                <a:lnTo>
                  <a:pt x="0" y="2720340"/>
                </a:lnTo>
                <a:lnTo>
                  <a:pt x="0" y="0"/>
                </a:lnTo>
                <a:lnTo>
                  <a:pt x="320040" y="190500"/>
                </a:lnTo>
                <a:lnTo>
                  <a:pt x="1737360" y="190500"/>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1485900" y="2072640"/>
            <a:ext cx="6050280" cy="4411980"/>
          </a:xfrm>
          <a:custGeom>
            <a:avLst/>
            <a:gdLst>
              <a:gd name="connsiteX0" fmla="*/ 228600 w 6050280"/>
              <a:gd name="connsiteY0" fmla="*/ 2270760 h 4411980"/>
              <a:gd name="connsiteX1" fmla="*/ 5829300 w 6050280"/>
              <a:gd name="connsiteY1" fmla="*/ 4411980 h 4411980"/>
              <a:gd name="connsiteX2" fmla="*/ 6050280 w 6050280"/>
              <a:gd name="connsiteY2" fmla="*/ 2278380 h 4411980"/>
              <a:gd name="connsiteX3" fmla="*/ 0 w 6050280"/>
              <a:gd name="connsiteY3" fmla="*/ 0 h 4411980"/>
              <a:gd name="connsiteX4" fmla="*/ 228600 w 6050280"/>
              <a:gd name="connsiteY4" fmla="*/ 2270760 h 4411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280" h="4411980">
                <a:moveTo>
                  <a:pt x="228600" y="2270760"/>
                </a:moveTo>
                <a:lnTo>
                  <a:pt x="5829300" y="4411980"/>
                </a:lnTo>
                <a:lnTo>
                  <a:pt x="6050280" y="2278380"/>
                </a:lnTo>
                <a:lnTo>
                  <a:pt x="0" y="0"/>
                </a:lnTo>
                <a:lnTo>
                  <a:pt x="228600" y="227076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descr="Granite"/>
          <p:cNvSpPr>
            <a:spLocks noChangeArrowheads="1"/>
          </p:cNvSpPr>
          <p:nvPr/>
        </p:nvSpPr>
        <p:spPr bwMode="auto">
          <a:xfrm rot="10800000">
            <a:off x="304800" y="838200"/>
            <a:ext cx="1411288" cy="35020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AutoShape 13" descr="Granite"/>
          <p:cNvSpPr>
            <a:spLocks noChangeArrowheads="1"/>
          </p:cNvSpPr>
          <p:nvPr/>
        </p:nvSpPr>
        <p:spPr bwMode="auto">
          <a:xfrm rot="10800000">
            <a:off x="7315200" y="3124200"/>
            <a:ext cx="1411288" cy="3352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0" name="Line 42"/>
          <p:cNvSpPr>
            <a:spLocks noChangeShapeType="1"/>
          </p:cNvSpPr>
          <p:nvPr/>
        </p:nvSpPr>
        <p:spPr bwMode="auto">
          <a:xfrm>
            <a:off x="7467600" y="3505200"/>
            <a:ext cx="476250" cy="0"/>
          </a:xfrm>
          <a:prstGeom prst="line">
            <a:avLst/>
          </a:prstGeom>
          <a:noFill/>
          <a:ln w="38100">
            <a:solidFill>
              <a:srgbClr val="FF0000"/>
            </a:solidFill>
            <a:round/>
            <a:headEnd/>
            <a:tailEnd/>
          </a:ln>
          <a:effectLst/>
        </p:spPr>
        <p:txBody>
          <a:bodyPr/>
          <a:lstStyle/>
          <a:p>
            <a:endParaRPr lang="en-US"/>
          </a:p>
        </p:txBody>
      </p:sp>
      <p:sp>
        <p:nvSpPr>
          <p:cNvPr id="11" name="Line 43"/>
          <p:cNvSpPr>
            <a:spLocks noChangeShapeType="1"/>
          </p:cNvSpPr>
          <p:nvPr/>
        </p:nvSpPr>
        <p:spPr bwMode="auto">
          <a:xfrm>
            <a:off x="7391400" y="4419600"/>
            <a:ext cx="476250" cy="0"/>
          </a:xfrm>
          <a:prstGeom prst="line">
            <a:avLst/>
          </a:prstGeom>
          <a:noFill/>
          <a:ln w="38100">
            <a:solidFill>
              <a:srgbClr val="FF0000"/>
            </a:solidFill>
            <a:round/>
            <a:headEnd/>
            <a:tailEnd/>
          </a:ln>
          <a:effectLst/>
        </p:spPr>
        <p:txBody>
          <a:bodyPr/>
          <a:lstStyle/>
          <a:p>
            <a:endParaRPr lang="en-US"/>
          </a:p>
        </p:txBody>
      </p:sp>
      <p:sp>
        <p:nvSpPr>
          <p:cNvPr id="14" name="TextBox 13"/>
          <p:cNvSpPr txBox="1"/>
          <p:nvPr/>
        </p:nvSpPr>
        <p:spPr>
          <a:xfrm>
            <a:off x="7924800" y="3352800"/>
            <a:ext cx="7620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449.0</a:t>
            </a:r>
            <a:endParaRPr lang="en-US" b="1" dirty="0"/>
          </a:p>
        </p:txBody>
      </p:sp>
      <p:sp>
        <p:nvSpPr>
          <p:cNvPr id="15" name="TextBox 14"/>
          <p:cNvSpPr txBox="1"/>
          <p:nvPr/>
        </p:nvSpPr>
        <p:spPr>
          <a:xfrm>
            <a:off x="7848600" y="4267200"/>
            <a:ext cx="7620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445.5</a:t>
            </a:r>
            <a:endParaRPr lang="en-US" b="1" dirty="0"/>
          </a:p>
        </p:txBody>
      </p:sp>
      <p:sp>
        <p:nvSpPr>
          <p:cNvPr id="16" name="TextBox 15"/>
          <p:cNvSpPr txBox="1"/>
          <p:nvPr/>
        </p:nvSpPr>
        <p:spPr>
          <a:xfrm>
            <a:off x="7239000" y="2514600"/>
            <a:ext cx="1600200" cy="646331"/>
          </a:xfrm>
          <a:prstGeom prst="rect">
            <a:avLst/>
          </a:prstGeom>
          <a:noFill/>
        </p:spPr>
        <p:txBody>
          <a:bodyPr wrap="square" rtlCol="0">
            <a:spAutoFit/>
          </a:bodyPr>
          <a:lstStyle/>
          <a:p>
            <a:pPr algn="ctr"/>
            <a:r>
              <a:rPr lang="en-US" sz="1600" b="1" dirty="0" smtClean="0"/>
              <a:t>L&amp;D 24</a:t>
            </a:r>
          </a:p>
          <a:p>
            <a:pPr algn="ctr"/>
            <a:endParaRPr lang="en-US" sz="600" b="1" dirty="0" smtClean="0"/>
          </a:p>
          <a:p>
            <a:pPr algn="ctr"/>
            <a:r>
              <a:rPr lang="en-US" sz="1400" b="1" dirty="0" smtClean="0"/>
              <a:t>RM – 273.5</a:t>
            </a:r>
            <a:endParaRPr lang="en-US" sz="1400" b="1" dirty="0"/>
          </a:p>
        </p:txBody>
      </p:sp>
      <p:sp>
        <p:nvSpPr>
          <p:cNvPr id="17" name="Line 42"/>
          <p:cNvSpPr>
            <a:spLocks noChangeShapeType="1"/>
          </p:cNvSpPr>
          <p:nvPr/>
        </p:nvSpPr>
        <p:spPr bwMode="auto">
          <a:xfrm>
            <a:off x="3962400" y="3048000"/>
            <a:ext cx="247650" cy="0"/>
          </a:xfrm>
          <a:prstGeom prst="line">
            <a:avLst/>
          </a:prstGeom>
          <a:noFill/>
          <a:ln w="38100">
            <a:solidFill>
              <a:srgbClr val="FF0000"/>
            </a:solidFill>
            <a:round/>
            <a:headEnd/>
            <a:tailEnd/>
          </a:ln>
          <a:effectLst/>
        </p:spPr>
        <p:txBody>
          <a:bodyPr/>
          <a:lstStyle/>
          <a:p>
            <a:endParaRPr lang="en-US"/>
          </a:p>
        </p:txBody>
      </p:sp>
      <p:sp>
        <p:nvSpPr>
          <p:cNvPr id="18" name="Line 43"/>
          <p:cNvSpPr>
            <a:spLocks noChangeShapeType="1"/>
          </p:cNvSpPr>
          <p:nvPr/>
        </p:nvSpPr>
        <p:spPr bwMode="auto">
          <a:xfrm>
            <a:off x="3962400" y="3733800"/>
            <a:ext cx="247650" cy="0"/>
          </a:xfrm>
          <a:prstGeom prst="line">
            <a:avLst/>
          </a:prstGeom>
          <a:noFill/>
          <a:ln w="38100">
            <a:solidFill>
              <a:srgbClr val="FF0000"/>
            </a:solidFill>
            <a:round/>
            <a:headEnd/>
            <a:tailEnd/>
          </a:ln>
          <a:effectLst/>
        </p:spPr>
        <p:txBody>
          <a:bodyPr/>
          <a:lstStyle/>
          <a:p>
            <a:endParaRPr lang="en-US"/>
          </a:p>
        </p:txBody>
      </p:sp>
      <p:sp>
        <p:nvSpPr>
          <p:cNvPr id="19" name="TextBox 18"/>
          <p:cNvSpPr txBox="1"/>
          <p:nvPr/>
        </p:nvSpPr>
        <p:spPr>
          <a:xfrm>
            <a:off x="4191000" y="2819400"/>
            <a:ext cx="6858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12.2</a:t>
            </a:r>
            <a:endParaRPr lang="en-US" b="1" dirty="0"/>
          </a:p>
        </p:txBody>
      </p:sp>
      <p:sp>
        <p:nvSpPr>
          <p:cNvPr id="20" name="TextBox 19"/>
          <p:cNvSpPr txBox="1"/>
          <p:nvPr/>
        </p:nvSpPr>
        <p:spPr>
          <a:xfrm>
            <a:off x="4191000" y="3581400"/>
            <a:ext cx="685800" cy="369332"/>
          </a:xfrm>
          <a:prstGeom prst="rect">
            <a:avLst/>
          </a:prstGeom>
          <a:solidFill>
            <a:schemeClr val="bg1">
              <a:alpha val="75000"/>
            </a:schemeClr>
          </a:solidFill>
          <a:ln w="12700">
            <a:solidFill>
              <a:srgbClr val="FF0000"/>
            </a:solidFill>
          </a:ln>
        </p:spPr>
        <p:txBody>
          <a:bodyPr wrap="square" rtlCol="0">
            <a:spAutoFit/>
          </a:bodyPr>
          <a:lstStyle/>
          <a:p>
            <a:r>
              <a:rPr lang="en-US" b="1" dirty="0" smtClean="0"/>
              <a:t>11.5</a:t>
            </a:r>
            <a:endParaRPr lang="en-US" b="1" dirty="0"/>
          </a:p>
        </p:txBody>
      </p:sp>
      <p:sp>
        <p:nvSpPr>
          <p:cNvPr id="89" name="TextBox 88"/>
          <p:cNvSpPr txBox="1"/>
          <p:nvPr/>
        </p:nvSpPr>
        <p:spPr>
          <a:xfrm>
            <a:off x="381000" y="228600"/>
            <a:ext cx="1143000" cy="646331"/>
          </a:xfrm>
          <a:prstGeom prst="rect">
            <a:avLst/>
          </a:prstGeom>
          <a:noFill/>
        </p:spPr>
        <p:txBody>
          <a:bodyPr wrap="square" rtlCol="0">
            <a:spAutoFit/>
          </a:bodyPr>
          <a:lstStyle/>
          <a:p>
            <a:pPr algn="ctr"/>
            <a:r>
              <a:rPr lang="en-US" sz="1600" b="1" dirty="0" smtClean="0"/>
              <a:t>L&amp;D 22</a:t>
            </a:r>
          </a:p>
          <a:p>
            <a:pPr algn="ctr"/>
            <a:endParaRPr lang="en-US" sz="600" b="1" dirty="0" smtClean="0"/>
          </a:p>
          <a:p>
            <a:pPr algn="ctr"/>
            <a:r>
              <a:rPr lang="en-US" sz="1400" b="1" dirty="0" smtClean="0"/>
              <a:t>RM – 301.2</a:t>
            </a:r>
            <a:endParaRPr lang="en-US" sz="1400" b="1" dirty="0"/>
          </a:p>
        </p:txBody>
      </p:sp>
      <p:sp>
        <p:nvSpPr>
          <p:cNvPr id="90" name="TextBox 89"/>
          <p:cNvSpPr txBox="1"/>
          <p:nvPr/>
        </p:nvSpPr>
        <p:spPr>
          <a:xfrm>
            <a:off x="3810000" y="2133600"/>
            <a:ext cx="1524000" cy="646331"/>
          </a:xfrm>
          <a:prstGeom prst="rect">
            <a:avLst/>
          </a:prstGeom>
          <a:noFill/>
        </p:spPr>
        <p:txBody>
          <a:bodyPr wrap="square" rtlCol="0">
            <a:spAutoFit/>
          </a:bodyPr>
          <a:lstStyle/>
          <a:p>
            <a:pPr algn="ctr"/>
            <a:r>
              <a:rPr lang="en-US" sz="1600" b="1" dirty="0" smtClean="0"/>
              <a:t>Louisiana</a:t>
            </a:r>
          </a:p>
          <a:p>
            <a:pPr algn="ctr"/>
            <a:endParaRPr lang="en-US" sz="600" b="1" dirty="0" smtClean="0"/>
          </a:p>
          <a:p>
            <a:pPr algn="ctr"/>
            <a:r>
              <a:rPr lang="en-US" sz="1400" b="1" dirty="0" smtClean="0"/>
              <a:t>RM – 282.9</a:t>
            </a:r>
            <a:endParaRPr lang="en-US" sz="1400" b="1" dirty="0"/>
          </a:p>
        </p:txBody>
      </p:sp>
      <p:sp>
        <p:nvSpPr>
          <p:cNvPr id="97" name="Content Placeholder 96"/>
          <p:cNvSpPr>
            <a:spLocks noGrp="1"/>
          </p:cNvSpPr>
          <p:nvPr>
            <p:ph idx="1"/>
          </p:nvPr>
        </p:nvSpPr>
        <p:spPr>
          <a:xfrm>
            <a:off x="1828800" y="76200"/>
            <a:ext cx="7315200" cy="1600200"/>
          </a:xfrm>
          <a:solidFill>
            <a:schemeClr val="bg1">
              <a:alpha val="75000"/>
            </a:schemeClr>
          </a:solidFill>
        </p:spPr>
        <p:txBody>
          <a:bodyPr/>
          <a:lstStyle/>
          <a:p>
            <a:pPr algn="ctr">
              <a:lnSpc>
                <a:spcPct val="90000"/>
              </a:lnSpc>
              <a:buNone/>
            </a:pPr>
            <a:r>
              <a:rPr lang="en-US" sz="4000" dirty="0" smtClean="0"/>
              <a:t>Lock and Dam 24</a:t>
            </a:r>
          </a:p>
          <a:p>
            <a:pPr lvl="1">
              <a:lnSpc>
                <a:spcPct val="90000"/>
              </a:lnSpc>
            </a:pPr>
            <a:r>
              <a:rPr lang="en-US" sz="2000" dirty="0" smtClean="0"/>
              <a:t>Pool Limits: 445.5 - 449.0 </a:t>
            </a:r>
          </a:p>
          <a:p>
            <a:pPr lvl="1">
              <a:lnSpc>
                <a:spcPct val="90000"/>
              </a:lnSpc>
            </a:pPr>
            <a:r>
              <a:rPr lang="en-US" sz="2000" dirty="0" smtClean="0"/>
              <a:t>Hinge Point Limits, Louisiana: 11.5 - 12.2 </a:t>
            </a:r>
            <a:r>
              <a:rPr lang="en-US" sz="1600" dirty="0" smtClean="0"/>
              <a:t>(May be exceeded if at maximum drawdown)</a:t>
            </a:r>
          </a:p>
        </p:txBody>
      </p:sp>
      <p:sp>
        <p:nvSpPr>
          <p:cNvPr id="98" name="TextBox 97"/>
          <p:cNvSpPr txBox="1"/>
          <p:nvPr/>
        </p:nvSpPr>
        <p:spPr>
          <a:xfrm>
            <a:off x="685800" y="5867400"/>
            <a:ext cx="4011034" cy="584775"/>
          </a:xfrm>
          <a:prstGeom prst="rect">
            <a:avLst/>
          </a:prstGeom>
          <a:solidFill>
            <a:schemeClr val="bg1">
              <a:alpha val="75000"/>
            </a:schemeClr>
          </a:solidFill>
        </p:spPr>
        <p:txBody>
          <a:bodyPr wrap="none" rtlCol="0">
            <a:spAutoFit/>
          </a:bodyPr>
          <a:lstStyle/>
          <a:p>
            <a:r>
              <a:rPr lang="en-US" sz="3200" dirty="0" smtClean="0"/>
              <a:t>Maximum Drawdown</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7"/>
          <p:cNvSpPr txBox="1">
            <a:spLocks noChangeArrowheads="1"/>
          </p:cNvSpPr>
          <p:nvPr/>
        </p:nvSpPr>
        <p:spPr bwMode="auto">
          <a:xfrm>
            <a:off x="3352800" y="4038600"/>
            <a:ext cx="2743199" cy="646331"/>
          </a:xfrm>
          <a:prstGeom prst="rect">
            <a:avLst/>
          </a:prstGeom>
          <a:solidFill>
            <a:schemeClr val="bg1">
              <a:alpha val="75000"/>
            </a:schemeClr>
          </a:solidFill>
          <a:ln w="9525">
            <a:noFill/>
            <a:prstDash val="dash"/>
            <a:miter lim="800000"/>
            <a:headEnd/>
            <a:tailEnd/>
          </a:ln>
          <a:effectLst/>
        </p:spPr>
        <p:txBody>
          <a:bodyPr wrap="square">
            <a:spAutoFit/>
          </a:bodyPr>
          <a:lstStyle/>
          <a:p>
            <a:pPr lvl="1">
              <a:spcBef>
                <a:spcPct val="50000"/>
              </a:spcBef>
            </a:pPr>
            <a:r>
              <a:rPr lang="en-US" dirty="0"/>
              <a:t>Government Owned </a:t>
            </a:r>
            <a:r>
              <a:rPr lang="en-US" dirty="0" smtClean="0"/>
              <a:t>Flowage Easements</a:t>
            </a:r>
            <a:endParaRPr lang="en-US" dirty="0"/>
          </a:p>
        </p:txBody>
      </p:sp>
      <p:sp>
        <p:nvSpPr>
          <p:cNvPr id="9" name="Freeform 8"/>
          <p:cNvSpPr/>
          <p:nvPr/>
        </p:nvSpPr>
        <p:spPr>
          <a:xfrm>
            <a:off x="5631180" y="304800"/>
            <a:ext cx="3352800" cy="6164580"/>
          </a:xfrm>
          <a:custGeom>
            <a:avLst/>
            <a:gdLst>
              <a:gd name="connsiteX0" fmla="*/ 0 w 3352800"/>
              <a:gd name="connsiteY0" fmla="*/ 6164580 h 6164580"/>
              <a:gd name="connsiteX1" fmla="*/ 914400 w 3352800"/>
              <a:gd name="connsiteY1" fmla="*/ 3116580 h 6164580"/>
              <a:gd name="connsiteX2" fmla="*/ 922020 w 3352800"/>
              <a:gd name="connsiteY2" fmla="*/ 7620 h 6164580"/>
              <a:gd name="connsiteX3" fmla="*/ 2430780 w 3352800"/>
              <a:gd name="connsiteY3" fmla="*/ 0 h 6164580"/>
              <a:gd name="connsiteX4" fmla="*/ 2430780 w 3352800"/>
              <a:gd name="connsiteY4" fmla="*/ 3116580 h 6164580"/>
              <a:gd name="connsiteX5" fmla="*/ 3352800 w 3352800"/>
              <a:gd name="connsiteY5" fmla="*/ 6164580 h 6164580"/>
              <a:gd name="connsiteX6" fmla="*/ 0 w 3352800"/>
              <a:gd name="connsiteY6" fmla="*/ 6164580 h 61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800" h="6164580">
                <a:moveTo>
                  <a:pt x="0" y="6164580"/>
                </a:moveTo>
                <a:lnTo>
                  <a:pt x="914400" y="3116580"/>
                </a:lnTo>
                <a:lnTo>
                  <a:pt x="922020" y="7620"/>
                </a:lnTo>
                <a:lnTo>
                  <a:pt x="2430780" y="0"/>
                </a:lnTo>
                <a:lnTo>
                  <a:pt x="2430780" y="3116580"/>
                </a:lnTo>
                <a:lnTo>
                  <a:pt x="3352800" y="6164580"/>
                </a:lnTo>
                <a:lnTo>
                  <a:pt x="0" y="6164580"/>
                </a:lnTo>
                <a:close/>
              </a:path>
            </a:pathLst>
          </a:custGeom>
          <a:solidFill>
            <a:srgbClr val="FFCC99"/>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638800" y="228600"/>
            <a:ext cx="3352800" cy="6286500"/>
          </a:xfrm>
          <a:custGeom>
            <a:avLst/>
            <a:gdLst>
              <a:gd name="connsiteX0" fmla="*/ 1150620 w 3322320"/>
              <a:gd name="connsiteY0" fmla="*/ 0 h 6134100"/>
              <a:gd name="connsiteX1" fmla="*/ 1158240 w 3322320"/>
              <a:gd name="connsiteY1" fmla="*/ 2872740 h 6134100"/>
              <a:gd name="connsiteX2" fmla="*/ 0 w 3322320"/>
              <a:gd name="connsiteY2" fmla="*/ 6134100 h 6134100"/>
              <a:gd name="connsiteX3" fmla="*/ 3322320 w 3322320"/>
              <a:gd name="connsiteY3" fmla="*/ 6134100 h 6134100"/>
              <a:gd name="connsiteX4" fmla="*/ 2164080 w 3322320"/>
              <a:gd name="connsiteY4" fmla="*/ 2872740 h 6134100"/>
              <a:gd name="connsiteX5" fmla="*/ 2171700 w 3322320"/>
              <a:gd name="connsiteY5" fmla="*/ 7620 h 6134100"/>
              <a:gd name="connsiteX6" fmla="*/ 1150620 w 3322320"/>
              <a:gd name="connsiteY6" fmla="*/ 0 h 61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2320" h="6134100">
                <a:moveTo>
                  <a:pt x="1150620" y="0"/>
                </a:moveTo>
                <a:lnTo>
                  <a:pt x="1158240" y="2872740"/>
                </a:lnTo>
                <a:lnTo>
                  <a:pt x="0" y="6134100"/>
                </a:lnTo>
                <a:lnTo>
                  <a:pt x="3322320" y="6134100"/>
                </a:lnTo>
                <a:lnTo>
                  <a:pt x="2164080" y="2872740"/>
                </a:lnTo>
                <a:lnTo>
                  <a:pt x="2171700" y="7620"/>
                </a:lnTo>
                <a:lnTo>
                  <a:pt x="115062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descr="Granite"/>
          <p:cNvSpPr>
            <a:spLocks noChangeArrowheads="1"/>
          </p:cNvSpPr>
          <p:nvPr/>
        </p:nvSpPr>
        <p:spPr bwMode="auto">
          <a:xfrm>
            <a:off x="5486400" y="152400"/>
            <a:ext cx="3657600" cy="257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Rectangle 19" descr="Granite"/>
          <p:cNvSpPr>
            <a:spLocks noChangeArrowheads="1"/>
          </p:cNvSpPr>
          <p:nvPr/>
        </p:nvSpPr>
        <p:spPr bwMode="auto">
          <a:xfrm>
            <a:off x="5486400" y="6400800"/>
            <a:ext cx="3657600" cy="257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1" name="TextBox 10"/>
          <p:cNvSpPr txBox="1"/>
          <p:nvPr/>
        </p:nvSpPr>
        <p:spPr>
          <a:xfrm>
            <a:off x="4114800" y="5943600"/>
            <a:ext cx="1600200" cy="646331"/>
          </a:xfrm>
          <a:prstGeom prst="rect">
            <a:avLst/>
          </a:prstGeom>
          <a:noFill/>
        </p:spPr>
        <p:txBody>
          <a:bodyPr wrap="square" rtlCol="0">
            <a:spAutoFit/>
          </a:bodyPr>
          <a:lstStyle/>
          <a:p>
            <a:pPr algn="ctr"/>
            <a:r>
              <a:rPr lang="en-US" sz="1600" b="1" dirty="0" smtClean="0"/>
              <a:t>L&amp;D 24</a:t>
            </a:r>
          </a:p>
          <a:p>
            <a:pPr algn="ctr"/>
            <a:endParaRPr lang="en-US" sz="600" b="1" dirty="0" smtClean="0"/>
          </a:p>
          <a:p>
            <a:pPr algn="ctr"/>
            <a:r>
              <a:rPr lang="en-US" sz="1400" b="1" dirty="0" smtClean="0"/>
              <a:t>RM – 273.5</a:t>
            </a:r>
            <a:endParaRPr lang="en-US" sz="1400" b="1" dirty="0"/>
          </a:p>
        </p:txBody>
      </p:sp>
      <p:sp>
        <p:nvSpPr>
          <p:cNvPr id="12" name="TextBox 11"/>
          <p:cNvSpPr txBox="1"/>
          <p:nvPr/>
        </p:nvSpPr>
        <p:spPr>
          <a:xfrm>
            <a:off x="4495800" y="76200"/>
            <a:ext cx="1143000" cy="646331"/>
          </a:xfrm>
          <a:prstGeom prst="rect">
            <a:avLst/>
          </a:prstGeom>
          <a:noFill/>
        </p:spPr>
        <p:txBody>
          <a:bodyPr wrap="square" rtlCol="0">
            <a:spAutoFit/>
          </a:bodyPr>
          <a:lstStyle/>
          <a:p>
            <a:pPr algn="ctr"/>
            <a:r>
              <a:rPr lang="en-US" sz="1600" b="1" dirty="0" smtClean="0"/>
              <a:t>L&amp;D 22</a:t>
            </a:r>
          </a:p>
          <a:p>
            <a:pPr algn="ctr"/>
            <a:endParaRPr lang="en-US" sz="600" b="1" dirty="0" smtClean="0"/>
          </a:p>
          <a:p>
            <a:pPr algn="ctr"/>
            <a:r>
              <a:rPr lang="en-US" sz="1400" b="1" dirty="0" smtClean="0"/>
              <a:t>RM – 301.2</a:t>
            </a:r>
            <a:endParaRPr lang="en-US" sz="1400" b="1" dirty="0"/>
          </a:p>
        </p:txBody>
      </p:sp>
      <p:sp>
        <p:nvSpPr>
          <p:cNvPr id="13" name="TextBox 12"/>
          <p:cNvSpPr txBox="1"/>
          <p:nvPr/>
        </p:nvSpPr>
        <p:spPr>
          <a:xfrm>
            <a:off x="4953000" y="3124200"/>
            <a:ext cx="1524000" cy="646331"/>
          </a:xfrm>
          <a:prstGeom prst="rect">
            <a:avLst/>
          </a:prstGeom>
          <a:noFill/>
        </p:spPr>
        <p:txBody>
          <a:bodyPr wrap="square" rtlCol="0">
            <a:spAutoFit/>
          </a:bodyPr>
          <a:lstStyle/>
          <a:p>
            <a:pPr algn="ctr"/>
            <a:r>
              <a:rPr lang="en-US" sz="1600" b="1" dirty="0" smtClean="0"/>
              <a:t>Louisiana</a:t>
            </a:r>
          </a:p>
          <a:p>
            <a:pPr algn="ctr"/>
            <a:endParaRPr lang="en-US" sz="600" b="1" dirty="0" smtClean="0"/>
          </a:p>
          <a:p>
            <a:pPr algn="ctr"/>
            <a:r>
              <a:rPr lang="en-US" sz="1400" b="1" dirty="0" smtClean="0"/>
              <a:t>RM – 282.9</a:t>
            </a:r>
            <a:endParaRPr lang="en-US" sz="1400" b="1" dirty="0"/>
          </a:p>
        </p:txBody>
      </p:sp>
      <p:sp>
        <p:nvSpPr>
          <p:cNvPr id="16" name="TextBox 15"/>
          <p:cNvSpPr txBox="1"/>
          <p:nvPr/>
        </p:nvSpPr>
        <p:spPr>
          <a:xfrm>
            <a:off x="6096000" y="5715000"/>
            <a:ext cx="2514600" cy="400110"/>
          </a:xfrm>
          <a:prstGeom prst="rect">
            <a:avLst/>
          </a:prstGeom>
          <a:solidFill>
            <a:schemeClr val="bg1">
              <a:alpha val="75000"/>
            </a:schemeClr>
          </a:solidFill>
        </p:spPr>
        <p:txBody>
          <a:bodyPr wrap="square" rtlCol="0">
            <a:spAutoFit/>
          </a:bodyPr>
          <a:lstStyle/>
          <a:p>
            <a:r>
              <a:rPr lang="en-US" sz="2000" dirty="0" smtClean="0"/>
              <a:t>Low Flow / Flat Pool</a:t>
            </a:r>
            <a:endParaRPr lang="en-US" sz="2000" dirty="0"/>
          </a:p>
        </p:txBody>
      </p:sp>
      <p:sp>
        <p:nvSpPr>
          <p:cNvPr id="17" name="Content Placeholder 96"/>
          <p:cNvSpPr>
            <a:spLocks noGrp="1"/>
          </p:cNvSpPr>
          <p:nvPr>
            <p:ph idx="1"/>
          </p:nvPr>
        </p:nvSpPr>
        <p:spPr>
          <a:xfrm>
            <a:off x="0" y="152400"/>
            <a:ext cx="4572000" cy="2362200"/>
          </a:xfrm>
          <a:solidFill>
            <a:schemeClr val="bg1">
              <a:alpha val="75000"/>
            </a:schemeClr>
          </a:solidFill>
        </p:spPr>
        <p:txBody>
          <a:bodyPr/>
          <a:lstStyle/>
          <a:p>
            <a:pPr algn="ctr">
              <a:lnSpc>
                <a:spcPct val="90000"/>
              </a:lnSpc>
              <a:buNone/>
            </a:pPr>
            <a:r>
              <a:rPr lang="en-US" sz="4000" dirty="0" smtClean="0"/>
              <a:t>Lock and Dam 24</a:t>
            </a:r>
          </a:p>
          <a:p>
            <a:pPr lvl="1">
              <a:lnSpc>
                <a:spcPct val="90000"/>
              </a:lnSpc>
            </a:pPr>
            <a:r>
              <a:rPr lang="en-US" sz="2400" dirty="0" smtClean="0"/>
              <a:t>Pool Limits: 445.5 - 449.0</a:t>
            </a:r>
          </a:p>
          <a:p>
            <a:pPr lvl="1">
              <a:lnSpc>
                <a:spcPct val="90000"/>
              </a:lnSpc>
            </a:pPr>
            <a:r>
              <a:rPr lang="en-US" sz="2400" dirty="0" smtClean="0"/>
              <a:t>Hinge Point Limits, Louisiana: 11.5 - 12.2 </a:t>
            </a:r>
            <a:r>
              <a:rPr lang="en-US" sz="1800" dirty="0" smtClean="0"/>
              <a:t>(May be exceeded if at maximum drawdown)</a:t>
            </a:r>
            <a:endParaRPr lang="en-US" sz="2400" dirty="0" smtClean="0"/>
          </a:p>
        </p:txBody>
      </p:sp>
      <p:sp>
        <p:nvSpPr>
          <p:cNvPr id="20" name="Line 13"/>
          <p:cNvSpPr>
            <a:spLocks noChangeShapeType="1"/>
          </p:cNvSpPr>
          <p:nvPr/>
        </p:nvSpPr>
        <p:spPr bwMode="auto">
          <a:xfrm>
            <a:off x="7315200" y="990600"/>
            <a:ext cx="0" cy="1428750"/>
          </a:xfrm>
          <a:prstGeom prst="line">
            <a:avLst/>
          </a:prstGeom>
          <a:noFill/>
          <a:ln w="38100">
            <a:solidFill>
              <a:schemeClr val="tx1"/>
            </a:solidFill>
            <a:round/>
            <a:headEnd/>
            <a:tailEnd type="triangle" w="lg" len="lg"/>
          </a:ln>
          <a:effectLst/>
        </p:spPr>
        <p:txBody>
          <a:bodyPr/>
          <a:lstStyle/>
          <a:p>
            <a:pPr algn="ctr"/>
            <a:endParaRPr lang="en-US"/>
          </a:p>
        </p:txBody>
      </p:sp>
      <p:sp>
        <p:nvSpPr>
          <p:cNvPr id="21" name="Text Box 14"/>
          <p:cNvSpPr txBox="1">
            <a:spLocks noChangeArrowheads="1"/>
          </p:cNvSpPr>
          <p:nvPr/>
        </p:nvSpPr>
        <p:spPr bwMode="auto">
          <a:xfrm>
            <a:off x="6781800" y="533400"/>
            <a:ext cx="1019175" cy="457200"/>
          </a:xfrm>
          <a:prstGeom prst="rect">
            <a:avLst/>
          </a:prstGeom>
          <a:noFill/>
          <a:ln w="9525">
            <a:noFill/>
            <a:miter lim="800000"/>
            <a:headEnd/>
            <a:tailEnd/>
          </a:ln>
          <a:effectLst/>
        </p:spPr>
        <p:txBody>
          <a:bodyPr>
            <a:spAutoFit/>
          </a:bodyPr>
          <a:lstStyle/>
          <a:p>
            <a:pPr algn="ctr">
              <a:spcBef>
                <a:spcPct val="50000"/>
              </a:spcBef>
            </a:pPr>
            <a:r>
              <a:rPr lang="en-US" sz="2400" dirty="0"/>
              <a:t>Flow</a:t>
            </a:r>
          </a:p>
        </p:txBody>
      </p:sp>
      <p:sp>
        <p:nvSpPr>
          <p:cNvPr id="22" name="Rectangle 21"/>
          <p:cNvSpPr/>
          <p:nvPr/>
        </p:nvSpPr>
        <p:spPr>
          <a:xfrm>
            <a:off x="3352800" y="4191000"/>
            <a:ext cx="457200" cy="304800"/>
          </a:xfrm>
          <a:prstGeom prst="rect">
            <a:avLst/>
          </a:prstGeom>
          <a:solidFill>
            <a:srgbClr val="FFCC99"/>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7"/>
          <p:cNvSpPr txBox="1">
            <a:spLocks noChangeArrowheads="1"/>
          </p:cNvSpPr>
          <p:nvPr/>
        </p:nvSpPr>
        <p:spPr bwMode="auto">
          <a:xfrm>
            <a:off x="3352800" y="4038600"/>
            <a:ext cx="2743199" cy="646331"/>
          </a:xfrm>
          <a:prstGeom prst="rect">
            <a:avLst/>
          </a:prstGeom>
          <a:solidFill>
            <a:schemeClr val="bg1">
              <a:alpha val="75000"/>
            </a:schemeClr>
          </a:solidFill>
          <a:ln w="9525">
            <a:noFill/>
            <a:prstDash val="dash"/>
            <a:miter lim="800000"/>
            <a:headEnd/>
            <a:tailEnd/>
          </a:ln>
          <a:effectLst/>
        </p:spPr>
        <p:txBody>
          <a:bodyPr wrap="square">
            <a:spAutoFit/>
          </a:bodyPr>
          <a:lstStyle/>
          <a:p>
            <a:pPr lvl="1">
              <a:spcBef>
                <a:spcPct val="50000"/>
              </a:spcBef>
            </a:pPr>
            <a:r>
              <a:rPr lang="en-US" dirty="0"/>
              <a:t>Government Owned </a:t>
            </a:r>
            <a:r>
              <a:rPr lang="en-US" dirty="0" smtClean="0"/>
              <a:t>Flowage Easements</a:t>
            </a:r>
            <a:endParaRPr lang="en-US" dirty="0"/>
          </a:p>
        </p:txBody>
      </p:sp>
      <p:sp>
        <p:nvSpPr>
          <p:cNvPr id="9" name="Freeform 8"/>
          <p:cNvSpPr/>
          <p:nvPr/>
        </p:nvSpPr>
        <p:spPr>
          <a:xfrm>
            <a:off x="5631180" y="304800"/>
            <a:ext cx="3352800" cy="6164580"/>
          </a:xfrm>
          <a:custGeom>
            <a:avLst/>
            <a:gdLst>
              <a:gd name="connsiteX0" fmla="*/ 0 w 3352800"/>
              <a:gd name="connsiteY0" fmla="*/ 6164580 h 6164580"/>
              <a:gd name="connsiteX1" fmla="*/ 914400 w 3352800"/>
              <a:gd name="connsiteY1" fmla="*/ 3116580 h 6164580"/>
              <a:gd name="connsiteX2" fmla="*/ 922020 w 3352800"/>
              <a:gd name="connsiteY2" fmla="*/ 7620 h 6164580"/>
              <a:gd name="connsiteX3" fmla="*/ 2430780 w 3352800"/>
              <a:gd name="connsiteY3" fmla="*/ 0 h 6164580"/>
              <a:gd name="connsiteX4" fmla="*/ 2430780 w 3352800"/>
              <a:gd name="connsiteY4" fmla="*/ 3116580 h 6164580"/>
              <a:gd name="connsiteX5" fmla="*/ 3352800 w 3352800"/>
              <a:gd name="connsiteY5" fmla="*/ 6164580 h 6164580"/>
              <a:gd name="connsiteX6" fmla="*/ 0 w 3352800"/>
              <a:gd name="connsiteY6" fmla="*/ 6164580 h 61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800" h="6164580">
                <a:moveTo>
                  <a:pt x="0" y="6164580"/>
                </a:moveTo>
                <a:lnTo>
                  <a:pt x="914400" y="3116580"/>
                </a:lnTo>
                <a:lnTo>
                  <a:pt x="922020" y="7620"/>
                </a:lnTo>
                <a:lnTo>
                  <a:pt x="2430780" y="0"/>
                </a:lnTo>
                <a:lnTo>
                  <a:pt x="2430780" y="3116580"/>
                </a:lnTo>
                <a:lnTo>
                  <a:pt x="3352800" y="6164580"/>
                </a:lnTo>
                <a:lnTo>
                  <a:pt x="0" y="6164580"/>
                </a:lnTo>
                <a:close/>
              </a:path>
            </a:pathLst>
          </a:custGeom>
          <a:solidFill>
            <a:srgbClr val="FFCC99"/>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568440" y="358140"/>
            <a:ext cx="1463040" cy="6164580"/>
          </a:xfrm>
          <a:custGeom>
            <a:avLst/>
            <a:gdLst>
              <a:gd name="connsiteX0" fmla="*/ 22860 w 1463040"/>
              <a:gd name="connsiteY0" fmla="*/ 22860 h 6164580"/>
              <a:gd name="connsiteX1" fmla="*/ 0 w 1463040"/>
              <a:gd name="connsiteY1" fmla="*/ 6164580 h 6164580"/>
              <a:gd name="connsiteX2" fmla="*/ 1463040 w 1463040"/>
              <a:gd name="connsiteY2" fmla="*/ 6156960 h 6164580"/>
              <a:gd name="connsiteX3" fmla="*/ 1463040 w 1463040"/>
              <a:gd name="connsiteY3" fmla="*/ 0 h 6164580"/>
              <a:gd name="connsiteX4" fmla="*/ 22860 w 1463040"/>
              <a:gd name="connsiteY4" fmla="*/ 22860 h 616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6164580">
                <a:moveTo>
                  <a:pt x="22860" y="22860"/>
                </a:moveTo>
                <a:lnTo>
                  <a:pt x="0" y="6164580"/>
                </a:lnTo>
                <a:lnTo>
                  <a:pt x="1463040" y="6156960"/>
                </a:lnTo>
                <a:lnTo>
                  <a:pt x="1463040" y="0"/>
                </a:lnTo>
                <a:lnTo>
                  <a:pt x="22860" y="2286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descr="Granite"/>
          <p:cNvSpPr>
            <a:spLocks noChangeArrowheads="1"/>
          </p:cNvSpPr>
          <p:nvPr/>
        </p:nvSpPr>
        <p:spPr bwMode="auto">
          <a:xfrm>
            <a:off x="5486400" y="152400"/>
            <a:ext cx="3657600" cy="257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Rectangle 19" descr="Granite"/>
          <p:cNvSpPr>
            <a:spLocks noChangeArrowheads="1"/>
          </p:cNvSpPr>
          <p:nvPr/>
        </p:nvSpPr>
        <p:spPr bwMode="auto">
          <a:xfrm>
            <a:off x="5486400" y="6400800"/>
            <a:ext cx="3657600" cy="257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1" name="TextBox 10"/>
          <p:cNvSpPr txBox="1"/>
          <p:nvPr/>
        </p:nvSpPr>
        <p:spPr>
          <a:xfrm>
            <a:off x="4114800" y="5943600"/>
            <a:ext cx="1600200" cy="646331"/>
          </a:xfrm>
          <a:prstGeom prst="rect">
            <a:avLst/>
          </a:prstGeom>
          <a:noFill/>
        </p:spPr>
        <p:txBody>
          <a:bodyPr wrap="square" rtlCol="0">
            <a:spAutoFit/>
          </a:bodyPr>
          <a:lstStyle/>
          <a:p>
            <a:pPr algn="ctr"/>
            <a:r>
              <a:rPr lang="en-US" sz="1600" b="1" dirty="0" smtClean="0"/>
              <a:t>L&amp;D 24</a:t>
            </a:r>
          </a:p>
          <a:p>
            <a:pPr algn="ctr"/>
            <a:endParaRPr lang="en-US" sz="600" b="1" dirty="0" smtClean="0"/>
          </a:p>
          <a:p>
            <a:pPr algn="ctr"/>
            <a:r>
              <a:rPr lang="en-US" sz="1400" b="1" dirty="0" smtClean="0"/>
              <a:t>RM – 273.5</a:t>
            </a:r>
            <a:endParaRPr lang="en-US" sz="1400" b="1" dirty="0"/>
          </a:p>
        </p:txBody>
      </p:sp>
      <p:sp>
        <p:nvSpPr>
          <p:cNvPr id="12" name="TextBox 11"/>
          <p:cNvSpPr txBox="1"/>
          <p:nvPr/>
        </p:nvSpPr>
        <p:spPr>
          <a:xfrm>
            <a:off x="4495800" y="76200"/>
            <a:ext cx="1143000" cy="646331"/>
          </a:xfrm>
          <a:prstGeom prst="rect">
            <a:avLst/>
          </a:prstGeom>
          <a:noFill/>
        </p:spPr>
        <p:txBody>
          <a:bodyPr wrap="square" rtlCol="0">
            <a:spAutoFit/>
          </a:bodyPr>
          <a:lstStyle/>
          <a:p>
            <a:pPr algn="ctr"/>
            <a:r>
              <a:rPr lang="en-US" sz="1600" b="1" dirty="0" smtClean="0"/>
              <a:t>L&amp;D 22</a:t>
            </a:r>
          </a:p>
          <a:p>
            <a:pPr algn="ctr"/>
            <a:endParaRPr lang="en-US" sz="600" b="1" dirty="0" smtClean="0"/>
          </a:p>
          <a:p>
            <a:pPr algn="ctr"/>
            <a:r>
              <a:rPr lang="en-US" sz="1400" b="1" dirty="0" smtClean="0"/>
              <a:t>RM – 301.2</a:t>
            </a:r>
            <a:endParaRPr lang="en-US" sz="1400" b="1" dirty="0"/>
          </a:p>
        </p:txBody>
      </p:sp>
      <p:sp>
        <p:nvSpPr>
          <p:cNvPr id="13" name="TextBox 12"/>
          <p:cNvSpPr txBox="1"/>
          <p:nvPr/>
        </p:nvSpPr>
        <p:spPr>
          <a:xfrm>
            <a:off x="4953000" y="3124200"/>
            <a:ext cx="1524000" cy="646331"/>
          </a:xfrm>
          <a:prstGeom prst="rect">
            <a:avLst/>
          </a:prstGeom>
          <a:noFill/>
        </p:spPr>
        <p:txBody>
          <a:bodyPr wrap="square" rtlCol="0">
            <a:spAutoFit/>
          </a:bodyPr>
          <a:lstStyle/>
          <a:p>
            <a:pPr algn="ctr"/>
            <a:r>
              <a:rPr lang="en-US" sz="1600" b="1" dirty="0" smtClean="0"/>
              <a:t>Louisiana</a:t>
            </a:r>
          </a:p>
          <a:p>
            <a:pPr algn="ctr"/>
            <a:endParaRPr lang="en-US" sz="600" b="1" dirty="0" smtClean="0"/>
          </a:p>
          <a:p>
            <a:pPr algn="ctr"/>
            <a:r>
              <a:rPr lang="en-US" sz="1400" b="1" dirty="0" smtClean="0"/>
              <a:t>RM – 282.9</a:t>
            </a:r>
            <a:endParaRPr lang="en-US" sz="1400" b="1" dirty="0"/>
          </a:p>
        </p:txBody>
      </p:sp>
      <p:sp>
        <p:nvSpPr>
          <p:cNvPr id="17" name="Content Placeholder 96"/>
          <p:cNvSpPr>
            <a:spLocks noGrp="1"/>
          </p:cNvSpPr>
          <p:nvPr>
            <p:ph idx="1"/>
          </p:nvPr>
        </p:nvSpPr>
        <p:spPr>
          <a:xfrm>
            <a:off x="0" y="152400"/>
            <a:ext cx="4572000" cy="2362200"/>
          </a:xfrm>
          <a:solidFill>
            <a:schemeClr val="bg1">
              <a:alpha val="75000"/>
            </a:schemeClr>
          </a:solidFill>
        </p:spPr>
        <p:txBody>
          <a:bodyPr/>
          <a:lstStyle/>
          <a:p>
            <a:pPr algn="ctr">
              <a:lnSpc>
                <a:spcPct val="90000"/>
              </a:lnSpc>
              <a:buNone/>
            </a:pPr>
            <a:r>
              <a:rPr lang="en-US" sz="4000" dirty="0" smtClean="0"/>
              <a:t>Lock and Dam 24</a:t>
            </a:r>
          </a:p>
          <a:p>
            <a:pPr lvl="1">
              <a:lnSpc>
                <a:spcPct val="90000"/>
              </a:lnSpc>
            </a:pPr>
            <a:r>
              <a:rPr lang="en-US" sz="2400" dirty="0" smtClean="0"/>
              <a:t>Pool Limits: 445.5 - 449.0</a:t>
            </a:r>
          </a:p>
          <a:p>
            <a:pPr lvl="1">
              <a:lnSpc>
                <a:spcPct val="90000"/>
              </a:lnSpc>
            </a:pPr>
            <a:r>
              <a:rPr lang="en-US" sz="2400" dirty="0" smtClean="0"/>
              <a:t>Hinge Point Limits, Louisiana: 11.5 - 12.2 </a:t>
            </a:r>
            <a:r>
              <a:rPr lang="en-US" sz="1800" dirty="0" smtClean="0"/>
              <a:t>(May be exceeded if at maximum drawdown)</a:t>
            </a:r>
            <a:endParaRPr lang="en-US" sz="2400" dirty="0" smtClean="0"/>
          </a:p>
        </p:txBody>
      </p:sp>
      <p:sp>
        <p:nvSpPr>
          <p:cNvPr id="20" name="Line 13"/>
          <p:cNvSpPr>
            <a:spLocks noChangeShapeType="1"/>
          </p:cNvSpPr>
          <p:nvPr/>
        </p:nvSpPr>
        <p:spPr bwMode="auto">
          <a:xfrm>
            <a:off x="7315200" y="990600"/>
            <a:ext cx="0" cy="1428750"/>
          </a:xfrm>
          <a:prstGeom prst="line">
            <a:avLst/>
          </a:prstGeom>
          <a:noFill/>
          <a:ln w="38100">
            <a:solidFill>
              <a:schemeClr val="tx1"/>
            </a:solidFill>
            <a:round/>
            <a:headEnd/>
            <a:tailEnd type="triangle" w="lg" len="lg"/>
          </a:ln>
          <a:effectLst/>
        </p:spPr>
        <p:txBody>
          <a:bodyPr/>
          <a:lstStyle/>
          <a:p>
            <a:pPr algn="ctr"/>
            <a:endParaRPr lang="en-US"/>
          </a:p>
        </p:txBody>
      </p:sp>
      <p:sp>
        <p:nvSpPr>
          <p:cNvPr id="21" name="Text Box 14"/>
          <p:cNvSpPr txBox="1">
            <a:spLocks noChangeArrowheads="1"/>
          </p:cNvSpPr>
          <p:nvPr/>
        </p:nvSpPr>
        <p:spPr bwMode="auto">
          <a:xfrm>
            <a:off x="6781800" y="533400"/>
            <a:ext cx="1019175" cy="457200"/>
          </a:xfrm>
          <a:prstGeom prst="rect">
            <a:avLst/>
          </a:prstGeom>
          <a:noFill/>
          <a:ln w="9525">
            <a:noFill/>
            <a:miter lim="800000"/>
            <a:headEnd/>
            <a:tailEnd/>
          </a:ln>
          <a:effectLst/>
        </p:spPr>
        <p:txBody>
          <a:bodyPr>
            <a:spAutoFit/>
          </a:bodyPr>
          <a:lstStyle/>
          <a:p>
            <a:pPr algn="ctr">
              <a:spcBef>
                <a:spcPct val="50000"/>
              </a:spcBef>
            </a:pPr>
            <a:r>
              <a:rPr lang="en-US" sz="2400" dirty="0"/>
              <a:t>Flow</a:t>
            </a:r>
          </a:p>
        </p:txBody>
      </p:sp>
      <p:sp>
        <p:nvSpPr>
          <p:cNvPr id="26" name="TextBox 25"/>
          <p:cNvSpPr txBox="1"/>
          <p:nvPr/>
        </p:nvSpPr>
        <p:spPr>
          <a:xfrm>
            <a:off x="6019800" y="5867400"/>
            <a:ext cx="2590800" cy="400110"/>
          </a:xfrm>
          <a:prstGeom prst="rect">
            <a:avLst/>
          </a:prstGeom>
          <a:solidFill>
            <a:schemeClr val="bg1">
              <a:alpha val="75000"/>
            </a:schemeClr>
          </a:solidFill>
        </p:spPr>
        <p:txBody>
          <a:bodyPr wrap="square" rtlCol="0">
            <a:spAutoFit/>
          </a:bodyPr>
          <a:lstStyle/>
          <a:p>
            <a:pPr algn="ctr"/>
            <a:r>
              <a:rPr lang="en-US" sz="2000" dirty="0" smtClean="0"/>
              <a:t>Maximum Drawdown</a:t>
            </a:r>
            <a:endParaRPr lang="en-US" sz="2000" dirty="0"/>
          </a:p>
        </p:txBody>
      </p:sp>
      <p:sp>
        <p:nvSpPr>
          <p:cNvPr id="27" name="Rectangle 26"/>
          <p:cNvSpPr/>
          <p:nvPr/>
        </p:nvSpPr>
        <p:spPr>
          <a:xfrm>
            <a:off x="3352800" y="4191000"/>
            <a:ext cx="457200" cy="304800"/>
          </a:xfrm>
          <a:prstGeom prst="rect">
            <a:avLst/>
          </a:prstGeom>
          <a:solidFill>
            <a:srgbClr val="FFCC99"/>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913</Words>
  <Application>Microsoft Office PowerPoint</Application>
  <PresentationFormat>On-screen Show (4:3)</PresentationFormat>
  <Paragraphs>167</Paragraphs>
  <Slides>55</Slides>
  <Notes>1</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Default Design</vt:lpstr>
      <vt:lpstr>Custom Design</vt:lpstr>
      <vt:lpstr>St. Louis District Water Control Operations</vt:lpstr>
      <vt:lpstr>St. Louis District</vt:lpstr>
      <vt:lpstr>Locks and Dams</vt:lpstr>
      <vt:lpstr>Locks and Dams</vt:lpstr>
      <vt:lpstr>Hinge Point Operation</vt:lpstr>
      <vt:lpstr>Slide 6</vt:lpstr>
      <vt:lpstr>Slide 7</vt:lpstr>
      <vt:lpstr>Slide 8</vt:lpstr>
      <vt:lpstr>Slide 9</vt:lpstr>
      <vt:lpstr>Environmental Pool Management</vt:lpstr>
      <vt:lpstr>Environmental Pool Management</vt:lpstr>
      <vt:lpstr>Environmental Pool Management</vt:lpstr>
      <vt:lpstr>Environmental Pool Management</vt:lpstr>
      <vt:lpstr>Slide 14</vt:lpstr>
      <vt:lpstr>Environmental Pool Management Examples</vt:lpstr>
      <vt:lpstr>Lock and Dam 24 - 1994</vt:lpstr>
      <vt:lpstr>Lock and Dam 25 - 1994</vt:lpstr>
      <vt:lpstr>Mel Price Lock and Dam - 1994</vt:lpstr>
      <vt:lpstr>Lock and Dam 24 - 1995</vt:lpstr>
      <vt:lpstr>Lock and Dam 25 - 1995</vt:lpstr>
      <vt:lpstr>Mel Price Lock and Dam - 1995</vt:lpstr>
      <vt:lpstr>2008</vt:lpstr>
      <vt:lpstr>Lock and Dam 24 - 2008</vt:lpstr>
      <vt:lpstr>Lock and Dam 25 - 2008</vt:lpstr>
      <vt:lpstr>Mel Price Lock and Dam - 2008</vt:lpstr>
      <vt:lpstr>Lock and Dam 24 - 2009</vt:lpstr>
      <vt:lpstr>Lock and Dam 25 - 2009</vt:lpstr>
      <vt:lpstr>Mel Price Lock and Dam - 2009</vt:lpstr>
      <vt:lpstr>Lock and Dam 24 - 2010</vt:lpstr>
      <vt:lpstr>Lock and Dam 25 - 2010</vt:lpstr>
      <vt:lpstr>Mel Price Lock and Dam - 2010</vt:lpstr>
      <vt:lpstr>Lock and Dam 24 - 2011</vt:lpstr>
      <vt:lpstr>Lock and Dam 25 - 2011</vt:lpstr>
      <vt:lpstr>Mel Price Lock and Dam - 2011</vt:lpstr>
      <vt:lpstr>EMP 2014</vt:lpstr>
      <vt:lpstr>EMP 2014</vt:lpstr>
      <vt:lpstr>EMP 2014</vt:lpstr>
      <vt:lpstr>Emergent Aquatic Vegetation</vt:lpstr>
      <vt:lpstr>Slide 39</vt:lpstr>
      <vt:lpstr>Carex sp.</vt:lpstr>
      <vt:lpstr>Carex sp.</vt:lpstr>
      <vt:lpstr>Polygonam sp.</vt:lpstr>
      <vt:lpstr>Echinochloa crus-galli </vt:lpstr>
      <vt:lpstr>Cyperus odoratus</vt:lpstr>
      <vt:lpstr>Sagittaria latifolia</vt:lpstr>
      <vt:lpstr>Leptochloa panicoides</vt:lpstr>
      <vt:lpstr>Slide 47</vt:lpstr>
      <vt:lpstr>View looking south</vt:lpstr>
      <vt:lpstr>View from Hwy 367 frontage road</vt:lpstr>
      <vt:lpstr>View from Hwy 367 frontage road</vt:lpstr>
      <vt:lpstr>Emergent Aquatic Vegetation</vt:lpstr>
      <vt:lpstr>Slide 52</vt:lpstr>
      <vt:lpstr>View from Mel Price Spillway</vt:lpstr>
      <vt:lpstr>View from Mel Price Spillway</vt:lpstr>
      <vt:lpstr>? ? ? Questions ? ?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B3ECHIHN</cp:lastModifiedBy>
  <cp:revision>107</cp:revision>
  <dcterms:created xsi:type="dcterms:W3CDTF">2009-05-21T17:19:18Z</dcterms:created>
  <dcterms:modified xsi:type="dcterms:W3CDTF">2014-10-17T14:04:17Z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000800d041000000000001024120</vt:lpwstr>
  </property>
</Properties>
</file>