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3"/>
  </p:notesMasterIdLst>
  <p:handoutMasterIdLst>
    <p:handoutMasterId r:id="rId14"/>
  </p:handoutMasterIdLst>
  <p:sldIdLst>
    <p:sldId id="283" r:id="rId3"/>
    <p:sldId id="258" r:id="rId4"/>
    <p:sldId id="279" r:id="rId5"/>
    <p:sldId id="280" r:id="rId6"/>
    <p:sldId id="287" r:id="rId7"/>
    <p:sldId id="281" r:id="rId8"/>
    <p:sldId id="284" r:id="rId9"/>
    <p:sldId id="285" r:id="rId10"/>
    <p:sldId id="286" r:id="rId11"/>
    <p:sldId id="282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9" autoAdjust="0"/>
    <p:restoredTop sz="88819" autoAdjust="0"/>
  </p:normalViewPr>
  <p:slideViewPr>
    <p:cSldViewPr>
      <p:cViewPr>
        <p:scale>
          <a:sx n="66" d="100"/>
          <a:sy n="66" d="100"/>
        </p:scale>
        <p:origin x="-139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44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29FEB-7F25-4273-A3BF-88E78E6753B9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C7DBC-1BD9-4D16-8B35-A8E10E562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CB830B-AAAE-43AF-9F82-8941F684C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6EFB1E7-ED3A-45AF-8C77-7A5F0A5C73BD}" type="slidenum">
              <a:rPr lang="en-US" smtClean="0"/>
              <a:pPr defTabSz="912813"/>
              <a:t>1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dirty="0" smtClean="0"/>
              <a:t>Introduce self.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Thank you for the opportunity to talk to you today about Low Water Reference Plane.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21336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2484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B47E-7AFC-4A84-A40F-65EE11846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1422-6B30-4F79-ADBF-10447425B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2AB84-AF5E-4A1F-9EB2-F57D876DE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A00E-00BD-4663-837C-AED587AE5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44B5-6EC2-42B1-BCEE-7AD18F241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3D81A-BC53-4C89-995B-7E668160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B50D-DC99-473E-A0FD-8F30E21D9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9832-3B0B-4EEB-BDFC-78E140627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EEA7-A23D-4C9B-A1AB-C949131E4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FED15-4CB7-4239-88F2-3E2EDA3D3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0929-E565-412F-A78F-396C14D14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7"/>
          <p:cNvGrpSpPr>
            <a:grpSpLocks/>
          </p:cNvGrpSpPr>
          <p:nvPr userDrawn="1"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pic>
          <p:nvPicPr>
            <p:cNvPr id="1044" name="Picture 23" descr="ppt_camo_bkgrnd-03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0"/>
              <a:ext cx="5760" cy="4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21" descr="white_curve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2502" y="990"/>
              <a:ext cx="3258" cy="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8" descr="USACE_logo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44475" y="5141913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Line 19"/>
          <p:cNvSpPr>
            <a:spLocks noChangeShapeType="1"/>
          </p:cNvSpPr>
          <p:nvPr userDrawn="1"/>
        </p:nvSpPr>
        <p:spPr bwMode="auto">
          <a:xfrm>
            <a:off x="5343525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52400" y="6156325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/>
              <a:t>US Army Corps of Engineers</a:t>
            </a:r>
          </a:p>
          <a:p>
            <a:pPr>
              <a:defRPr/>
            </a:pPr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1059" name="Oval 35"/>
          <p:cNvSpPr>
            <a:spLocks noChangeArrowheads="1"/>
          </p:cNvSpPr>
          <p:nvPr userDrawn="1"/>
        </p:nvSpPr>
        <p:spPr bwMode="auto">
          <a:xfrm rot="3266737">
            <a:off x="5072063" y="704850"/>
            <a:ext cx="3048000" cy="487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36" descr="test"/>
          <p:cNvPicPr preferRelativeResize="0">
            <a:picLocks noChangeAspect="1" noChangeArrowheads="1"/>
          </p:cNvPicPr>
          <p:nvPr userDrawn="1"/>
        </p:nvPicPr>
        <p:blipFill>
          <a:blip r:embed="rId16" cstate="screen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0225" y="695325"/>
            <a:ext cx="610235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8"/>
          <p:cNvGrpSpPr>
            <a:grpSpLocks/>
          </p:cNvGrpSpPr>
          <p:nvPr userDrawn="1"/>
        </p:nvGrpSpPr>
        <p:grpSpPr bwMode="auto">
          <a:xfrm>
            <a:off x="4800600" y="2752725"/>
            <a:ext cx="1063625" cy="1600200"/>
            <a:chOff x="4464" y="432"/>
            <a:chExt cx="3840" cy="5775"/>
          </a:xfrm>
        </p:grpSpPr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4894" y="862"/>
              <a:ext cx="3026" cy="48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" name="Picture 40" descr="MVS Aerial 2 "/>
            <p:cNvPicPr preferRelativeResize="0">
              <a:picLocks noChangeAspect="1" noChangeArrowheads="1"/>
            </p:cNvPicPr>
            <p:nvPr/>
          </p:nvPicPr>
          <p:blipFill>
            <a:blip r:embed="rId17" cstate="screen">
              <a:clrChange>
                <a:clrFrom>
                  <a:srgbClr val="FAF6F7"/>
                </a:clrFrom>
                <a:clrTo>
                  <a:srgbClr val="FAF6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432"/>
              <a:ext cx="3840" cy="5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" name="Picture 41" descr="MVK foggybridges"/>
          <p:cNvPicPr preferRelativeResize="0">
            <a:picLocks noChangeAspect="1" noChangeArrowheads="1"/>
          </p:cNvPicPr>
          <p:nvPr userDrawn="1"/>
        </p:nvPicPr>
        <p:blipFill>
          <a:blip r:embed="rId18" cstate="screen">
            <a:clrChange>
              <a:clrFrom>
                <a:srgbClr val="F7F3F4"/>
              </a:clrFrom>
              <a:clrTo>
                <a:srgbClr val="F7F3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352925"/>
            <a:ext cx="1752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42" descr="MVP Saint Anthony Falls 3"/>
          <p:cNvPicPr preferRelativeResize="0">
            <a:picLocks noChangeAspect="1" noChangeArrowheads="1"/>
          </p:cNvPicPr>
          <p:nvPr userDrawn="1"/>
        </p:nvPicPr>
        <p:blipFill>
          <a:blip r:embed="rId19" cstate="screen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143000"/>
            <a:ext cx="1600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6" name="Group 43"/>
          <p:cNvGrpSpPr>
            <a:grpSpLocks/>
          </p:cNvGrpSpPr>
          <p:nvPr userDrawn="1"/>
        </p:nvGrpSpPr>
        <p:grpSpPr bwMode="auto">
          <a:xfrm>
            <a:off x="4572000" y="5410200"/>
            <a:ext cx="2286000" cy="1169988"/>
            <a:chOff x="-6192" y="1728"/>
            <a:chExt cx="4512" cy="3008"/>
          </a:xfrm>
        </p:grpSpPr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-5857" y="2161"/>
              <a:ext cx="3986" cy="2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41" name="Picture 45" descr="MVM Memphis aerial w-barge"/>
            <p:cNvPicPr preferRelativeResize="0">
              <a:picLocks noChangeAspect="1" noChangeArrowheads="1"/>
            </p:cNvPicPr>
            <p:nvPr/>
          </p:nvPicPr>
          <p:blipFill>
            <a:blip r:embed="rId20" cstate="screen">
              <a:clrChange>
                <a:clrFrom>
                  <a:srgbClr val="FEFAF9"/>
                </a:clrFrom>
                <a:clrTo>
                  <a:srgbClr val="FEFA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6192" y="1728"/>
              <a:ext cx="4512" cy="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7" name="Picture 46" descr="MVR Clock Tower"/>
          <p:cNvPicPr preferRelativeResize="0">
            <a:picLocks noChangeAspect="1" noChangeArrowheads="1"/>
          </p:cNvPicPr>
          <p:nvPr userDrawn="1"/>
        </p:nvPicPr>
        <p:blipFill>
          <a:blip r:embed="rId21" cstate="screen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514600"/>
            <a:ext cx="1085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47" descr="New Orleans superdome"/>
          <p:cNvPicPr preferRelativeResize="0">
            <a:picLocks noChangeAspect="1" noChangeArrowheads="1"/>
          </p:cNvPicPr>
          <p:nvPr userDrawn="1"/>
        </p:nvPicPr>
        <p:blipFill>
          <a:blip r:embed="rId22" cstate="screen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5105400"/>
            <a:ext cx="16764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1" name="Arc 37"/>
          <p:cNvSpPr>
            <a:spLocks/>
          </p:cNvSpPr>
          <p:nvPr userDrawn="1"/>
        </p:nvSpPr>
        <p:spPr bwMode="auto">
          <a:xfrm rot="16200000">
            <a:off x="3114675" y="819150"/>
            <a:ext cx="6096000" cy="6019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ppt_camo_bkgrnd-0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16B63D1E-2471-4436-B62E-CCE4DACA3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8" descr="USACE_logo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04175" y="56388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6223000" y="63404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 flipH="1"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533400"/>
            <a:ext cx="7772400" cy="2133600"/>
          </a:xfrm>
        </p:spPr>
        <p:txBody>
          <a:bodyPr/>
          <a:lstStyle/>
          <a:p>
            <a:r>
              <a:rPr lang="en-US" dirty="0" smtClean="0"/>
              <a:t>St. Louis District </a:t>
            </a:r>
            <a:br>
              <a:rPr lang="en-US" dirty="0" smtClean="0"/>
            </a:br>
            <a:r>
              <a:rPr lang="en-US" dirty="0" smtClean="0"/>
              <a:t>Regulating Works</a:t>
            </a:r>
            <a:br>
              <a:rPr lang="en-US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RRAT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Questions??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 smtClean="0"/>
          </a:p>
        </p:txBody>
      </p:sp>
      <p:pic>
        <p:nvPicPr>
          <p:cNvPr id="5" name="Picture 2" descr="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838200"/>
            <a:ext cx="7086600" cy="5353836"/>
          </a:xfrm>
          <a:prstGeom prst="rect">
            <a:avLst/>
          </a:prstGeom>
          <a:noFill/>
          <a:ln w="9525" algn="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Execution CG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8077200" cy="5562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Regulating Works (195-0)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FY13 - $9.2M Budget plus $3.2M FY12 contract T for </a:t>
            </a:r>
            <a:r>
              <a:rPr lang="en-US" sz="1800" dirty="0" err="1" smtClean="0"/>
              <a:t>C’d</a:t>
            </a:r>
            <a:r>
              <a:rPr lang="en-US" sz="1800" dirty="0" smtClean="0"/>
              <a:t> ($12.5M total)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$8.5M on Rock Removal Urgent &amp; Compelling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$1M on Rock Removal Phase 2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$650k on 3 HSR Model Studies – (Mouth of the Meramec RM 165, </a:t>
            </a:r>
          </a:p>
          <a:p>
            <a:pPr lvl="2">
              <a:buNone/>
            </a:pPr>
            <a:r>
              <a:rPr lang="en-US" sz="1800" dirty="0" smtClean="0"/>
              <a:t>Gray’s Point RM 53, Upper Browns Bar RM 29)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FY14 - $31M Budget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$18M on Rock Removal Phase 2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$1.5M on SEIS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$3.3M on </a:t>
            </a:r>
            <a:r>
              <a:rPr lang="en-US" sz="1800" dirty="0" err="1" smtClean="0"/>
              <a:t>Mosenthein</a:t>
            </a:r>
            <a:r>
              <a:rPr lang="en-US" sz="1800" dirty="0" smtClean="0"/>
              <a:t> Phase 4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$2.9M on Dogtooth Bend Phase 5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$1.6M on Eliza Point Phase 3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FY15 - $9M Budget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$5.5M on Grand Tower Phase 5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$1.1M on SEIS</a:t>
            </a: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FY 14 Workload CG – </a:t>
            </a:r>
            <a:r>
              <a:rPr lang="en-US" sz="2800" b="1" dirty="0" err="1" smtClean="0"/>
              <a:t>Mosenthein</a:t>
            </a:r>
            <a:r>
              <a:rPr lang="en-US" sz="2800" b="1" dirty="0" smtClean="0"/>
              <a:t> Phase 4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RM 175 - 171</a:t>
            </a:r>
            <a:endParaRPr lang="en-US" sz="3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495800" y="990600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We have seen a systematic increase in channel width over the last 10 years leading to additional maintenance dredging required.</a:t>
            </a:r>
          </a:p>
          <a:p>
            <a:pPr>
              <a:buFontTx/>
              <a:buChar char="-"/>
            </a:pPr>
            <a:r>
              <a:rPr lang="en-US" dirty="0" smtClean="0"/>
              <a:t> Design includes the construction of Rootless Dike 173.4L and over 2 miles of revetment on the LDB from RM 175 – 173.8 and RM 172 – 171.</a:t>
            </a:r>
          </a:p>
          <a:p>
            <a:pPr>
              <a:buFontTx/>
              <a:buChar char="-"/>
            </a:pPr>
            <a:r>
              <a:rPr lang="en-US" dirty="0" smtClean="0"/>
              <a:t> The total project cost is $3.3M</a:t>
            </a:r>
          </a:p>
          <a:p>
            <a:pPr>
              <a:buFontTx/>
              <a:buChar char="-"/>
            </a:pPr>
            <a:r>
              <a:rPr lang="en-US" dirty="0" smtClean="0"/>
              <a:t> This project combines the Carondelet GP from 2013 and </a:t>
            </a:r>
            <a:r>
              <a:rPr lang="en-US" dirty="0" err="1" smtClean="0"/>
              <a:t>Mosenthein</a:t>
            </a:r>
            <a:r>
              <a:rPr lang="en-US" dirty="0" smtClean="0"/>
              <a:t> GP from 2011 </a:t>
            </a:r>
          </a:p>
          <a:p>
            <a:endParaRPr lang="en-US" dirty="0" smtClean="0"/>
          </a:p>
        </p:txBody>
      </p:sp>
      <p:pic>
        <p:nvPicPr>
          <p:cNvPr id="1026" name="Picture 2" descr="F:\Recovered Work Data\Hydraulics PM\Channel Improvement\2014\1-21-14\2014 CI Master Plan_Master_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990599"/>
            <a:ext cx="4343400" cy="5637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FY 14 Workload CG – Eliza Point Phase 3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RM 3 - 0</a:t>
            </a:r>
            <a:endParaRPr lang="en-US" sz="3600" b="1" dirty="0" smtClean="0"/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2667000" y="762000"/>
            <a:ext cx="3810000" cy="2286000"/>
          </a:xfrm>
        </p:spPr>
        <p:txBody>
          <a:bodyPr/>
          <a:lstStyle/>
          <a:p>
            <a:pPr lvl="2">
              <a:buNone/>
            </a:pP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9600" y="42672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Address a repetitive dredge location and provide better channel alignment.</a:t>
            </a:r>
          </a:p>
          <a:p>
            <a:pPr>
              <a:buFontTx/>
              <a:buChar char="-"/>
            </a:pPr>
            <a:r>
              <a:rPr lang="en-US" dirty="0" smtClean="0"/>
              <a:t> We have dredged over 300k cy since 2007 at a cost of $900k.</a:t>
            </a:r>
          </a:p>
          <a:p>
            <a:pPr>
              <a:buFontTx/>
              <a:buChar char="-"/>
            </a:pPr>
            <a:r>
              <a:rPr lang="en-US" dirty="0" smtClean="0"/>
              <a:t> Design includes the construction of 4 weirs and 1 dike</a:t>
            </a:r>
          </a:p>
          <a:p>
            <a:pPr>
              <a:buFontTx/>
              <a:buChar char="-"/>
            </a:pPr>
            <a:r>
              <a:rPr lang="en-US" dirty="0" smtClean="0"/>
              <a:t> The total project cost is $1.6M</a:t>
            </a:r>
          </a:p>
          <a:p>
            <a:pPr>
              <a:buFontTx/>
              <a:buChar char="-"/>
            </a:pPr>
            <a:r>
              <a:rPr lang="en-US" dirty="0" smtClean="0"/>
              <a:t> The GP was approved at E-Action in 2012</a:t>
            </a:r>
          </a:p>
        </p:txBody>
      </p:sp>
      <p:pic>
        <p:nvPicPr>
          <p:cNvPr id="2050" name="Picture 2" descr="F:\Recovered Work Data\Hydraulics PM\Channel Improvement\2014\1-21-14\2014 CI Master Plan_Master_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914400"/>
            <a:ext cx="840105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FY 14 Workload CG – Dogtooth Bend Phase 5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RM 35 - 30</a:t>
            </a:r>
            <a:endParaRPr lang="en-US" sz="3600" b="1" dirty="0" smtClean="0"/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2667000" y="762000"/>
            <a:ext cx="3810000" cy="2286000"/>
          </a:xfrm>
        </p:spPr>
        <p:txBody>
          <a:bodyPr/>
          <a:lstStyle/>
          <a:p>
            <a:pPr lvl="2">
              <a:buNone/>
            </a:pP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endParaRPr lang="en-US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9600" y="46482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Address a repetitive dredge location and provide better channel alignment.</a:t>
            </a:r>
          </a:p>
          <a:p>
            <a:pPr>
              <a:buFontTx/>
              <a:buChar char="-"/>
            </a:pPr>
            <a:r>
              <a:rPr lang="en-US" dirty="0" smtClean="0"/>
              <a:t> We have dredged approximate 1.5M cy since 2006 at a cost of $2.8M.</a:t>
            </a:r>
          </a:p>
          <a:p>
            <a:pPr>
              <a:buFontTx/>
              <a:buChar char="-"/>
            </a:pPr>
            <a:r>
              <a:rPr lang="en-US" dirty="0" smtClean="0"/>
              <a:t> Design includes the construction of 8 weirs and 1 dike</a:t>
            </a:r>
          </a:p>
          <a:p>
            <a:pPr>
              <a:buFontTx/>
              <a:buChar char="-"/>
            </a:pPr>
            <a:r>
              <a:rPr lang="en-US" dirty="0" smtClean="0"/>
              <a:t> The total project cost is $2.9M </a:t>
            </a:r>
          </a:p>
          <a:p>
            <a:pPr>
              <a:buFontTx/>
              <a:buChar char="-"/>
            </a:pPr>
            <a:r>
              <a:rPr lang="en-US" dirty="0" smtClean="0"/>
              <a:t> The GP was approved at E-Action in 2012</a:t>
            </a:r>
          </a:p>
        </p:txBody>
      </p:sp>
      <p:pic>
        <p:nvPicPr>
          <p:cNvPr id="2" name="Picture 2" descr="Y:\EC-H\EC-HD\Rivers\Mississippi\General Plans GPs\2013\Bumgard\2014.01.23 General Plan - Bumgard_Page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780419" y="-1561219"/>
            <a:ext cx="3506962" cy="845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FY 15 Workload CG – Grand Tower Phase 5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RM 75 - 66</a:t>
            </a:r>
            <a:endParaRPr lang="en-US" sz="36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24400" y="990600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Address a repetitive dredge location and provide better channel alignment.</a:t>
            </a:r>
          </a:p>
          <a:p>
            <a:pPr>
              <a:buFontTx/>
              <a:buChar char="-"/>
            </a:pPr>
            <a:r>
              <a:rPr lang="en-US" dirty="0" smtClean="0"/>
              <a:t>Design includes the construction of 2 chevrons, 3 weirs, 3 diverter dikes, 1 dike extension, and 2 dike shortenings.</a:t>
            </a:r>
          </a:p>
          <a:p>
            <a:pPr>
              <a:buFontTx/>
              <a:buChar char="-"/>
            </a:pPr>
            <a:r>
              <a:rPr lang="en-US" dirty="0" smtClean="0"/>
              <a:t> The total project cost is estimated at $5.5M.</a:t>
            </a:r>
          </a:p>
          <a:p>
            <a:pPr>
              <a:buFontTx/>
              <a:buChar char="-"/>
            </a:pPr>
            <a:r>
              <a:rPr lang="en-US" dirty="0" smtClean="0"/>
              <a:t> The GP was approved at E-Action in 2012.</a:t>
            </a:r>
          </a:p>
        </p:txBody>
      </p:sp>
      <p:pic>
        <p:nvPicPr>
          <p:cNvPr id="3074" name="Picture 2" descr="F:\Recovered Work Data\Hydraulics PM\Channel Improvement\2014\1-21-14\2014 CI Master Plan_Master_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990599"/>
            <a:ext cx="4419600" cy="5501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85800" y="685800"/>
          <a:ext cx="7481104" cy="5783029"/>
        </p:xfrm>
        <a:graphic>
          <a:graphicData uri="http://schemas.openxmlformats.org/presentationml/2006/ole">
            <p:oleObj spid="_x0000_s1026" name="Acrobat Document" r:id="rId3" imgW="7543732" imgH="5829300" progId="AcroExch.Document.7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0"/>
            <a:ext cx="581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Why is Regulating Works Important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E108C-B602-4D51-9FA9-5705FBA325A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dirty="0" smtClean="0"/>
              <a:t>Measuring Success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000" y="1511618"/>
            <a:ext cx="8587840" cy="298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1094155"/>
            <a:ext cx="717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Dredging Reduction 1988/1989 – 2012/2013: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29640" y="42156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/>
              <a:t>- Dredge volume decreased</a:t>
            </a:r>
          </a:p>
          <a:p>
            <a:pPr lvl="0"/>
            <a:r>
              <a:rPr lang="en-US" dirty="0" smtClean="0"/>
              <a:t>- Channel maintained to deeper depths</a:t>
            </a:r>
          </a:p>
          <a:p>
            <a:pPr lvl="0"/>
            <a:r>
              <a:rPr lang="en-US" dirty="0" smtClean="0"/>
              <a:t>- Channel maintenance cost was reduced</a:t>
            </a:r>
          </a:p>
          <a:p>
            <a:pPr lvl="0">
              <a:buFontTx/>
              <a:buChar char="-"/>
            </a:pPr>
            <a:r>
              <a:rPr lang="en-US" dirty="0" smtClean="0"/>
              <a:t> Increased channel reliability </a:t>
            </a:r>
          </a:p>
          <a:p>
            <a:pPr lvl="0">
              <a:buFontTx/>
              <a:buChar char="-"/>
            </a:pPr>
            <a:r>
              <a:rPr lang="en-US" dirty="0" smtClean="0"/>
              <a:t> Improved safety – Zero in channel groundings during low water period.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829D8-FC40-4FC2-875C-CDE1933CE0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C:\Users\b3edhmtr\Documents\Hydraulics PM\Deep Dive\2011Ec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609600"/>
            <a:ext cx="777240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0" y="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Regulating Works Project Benefits vs. Costs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829D8-FC40-4FC2-875C-CDE1933CE0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5474</TotalTime>
  <Words>477</Words>
  <Application>Microsoft Office PowerPoint</Application>
  <PresentationFormat>On-screen Show (4:3)</PresentationFormat>
  <Paragraphs>56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Default Design</vt:lpstr>
      <vt:lpstr>Custom Design</vt:lpstr>
      <vt:lpstr>Acrobat Document</vt:lpstr>
      <vt:lpstr>St. Louis District  Regulating Works   RRAT</vt:lpstr>
      <vt:lpstr>Execution CG</vt:lpstr>
      <vt:lpstr>FY 14 Workload CG – Mosenthein Phase 4  RM 175 - 171</vt:lpstr>
      <vt:lpstr>FY 14 Workload CG – Eliza Point Phase 3 RM 3 - 0</vt:lpstr>
      <vt:lpstr>FY 14 Workload CG – Dogtooth Bend Phase 5 RM 35 - 30</vt:lpstr>
      <vt:lpstr>FY 15 Workload CG – Grand Tower Phase 5 RM 75 - 66</vt:lpstr>
      <vt:lpstr>Slide 7</vt:lpstr>
      <vt:lpstr>Measuring Success</vt:lpstr>
      <vt:lpstr>Slide 9</vt:lpstr>
      <vt:lpstr>Questions?? </vt:lpstr>
    </vt:vector>
  </TitlesOfParts>
  <Company>US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B3ECHIHN</cp:lastModifiedBy>
  <cp:revision>170</cp:revision>
  <dcterms:created xsi:type="dcterms:W3CDTF">2009-05-21T17:19:18Z</dcterms:created>
  <dcterms:modified xsi:type="dcterms:W3CDTF">2014-10-17T14:06:53Z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000800d041000000000001024120</vt:lpwstr>
  </property>
</Properties>
</file>