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76" r:id="rId2"/>
    <p:sldId id="489" r:id="rId3"/>
    <p:sldId id="519" r:id="rId4"/>
    <p:sldId id="520" r:id="rId5"/>
    <p:sldId id="516" r:id="rId6"/>
    <p:sldId id="517" r:id="rId7"/>
    <p:sldId id="518" r:id="rId8"/>
    <p:sldId id="448" r:id="rId9"/>
    <p:sldId id="455" r:id="rId10"/>
    <p:sldId id="457" r:id="rId11"/>
    <p:sldId id="500" r:id="rId12"/>
    <p:sldId id="460" r:id="rId13"/>
    <p:sldId id="466" r:id="rId14"/>
    <p:sldId id="467" r:id="rId15"/>
    <p:sldId id="509" r:id="rId16"/>
    <p:sldId id="510" r:id="rId17"/>
    <p:sldId id="472" r:id="rId18"/>
    <p:sldId id="473" r:id="rId19"/>
    <p:sldId id="511" r:id="rId20"/>
    <p:sldId id="512" r:id="rId21"/>
    <p:sldId id="474" r:id="rId22"/>
    <p:sldId id="503" r:id="rId23"/>
    <p:sldId id="506" r:id="rId24"/>
    <p:sldId id="507" r:id="rId25"/>
    <p:sldId id="508" r:id="rId26"/>
    <p:sldId id="514" r:id="rId27"/>
    <p:sldId id="515" r:id="rId28"/>
    <p:sldId id="513" r:id="rId29"/>
    <p:sldId id="481" r:id="rId30"/>
    <p:sldId id="484" r:id="rId31"/>
    <p:sldId id="482" r:id="rId32"/>
    <p:sldId id="483" r:id="rId33"/>
    <p:sldId id="480" r:id="rId34"/>
    <p:sldId id="505" r:id="rId35"/>
    <p:sldId id="476" r:id="rId3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3489" autoAdjust="0"/>
  </p:normalViewPr>
  <p:slideViewPr>
    <p:cSldViewPr>
      <p:cViewPr>
        <p:scale>
          <a:sx n="100" d="100"/>
          <a:sy n="100" d="100"/>
        </p:scale>
        <p:origin x="-6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r">
              <a:defRPr sz="1200"/>
            </a:lvl1pPr>
          </a:lstStyle>
          <a:p>
            <a:fld id="{F6C64115-E1CD-4AB1-97F6-81EF7F12F4EB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r">
              <a:defRPr sz="1200"/>
            </a:lvl1pPr>
          </a:lstStyle>
          <a:p>
            <a:fld id="{3C809F5D-DD82-47E6-B6BC-9C004A5B7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/>
          <a:lstStyle>
            <a:lvl1pPr algn="r">
              <a:defRPr sz="1200"/>
            </a:lvl1pPr>
          </a:lstStyle>
          <a:p>
            <a:fld id="{FCEDF77B-56EB-4415-B3F9-ED47883DC4A1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9" tIns="45979" rIns="91959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959" tIns="45979" rIns="91959" bIns="459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959" tIns="45979" rIns="91959" bIns="45979" rtlCol="0" anchor="b"/>
          <a:lstStyle>
            <a:lvl1pPr algn="r">
              <a:defRPr sz="1200"/>
            </a:lvl1pPr>
          </a:lstStyle>
          <a:p>
            <a:fld id="{3CBA9C63-E4B0-4BF8-B2B8-38BD5825A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5027-F746-4E81-9891-C880977B1FF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problem</a:t>
            </a:r>
            <a:r>
              <a:rPr lang="en-US" baseline="0" dirty="0" smtClean="0"/>
              <a:t>, siltation occurs almost immediately after location cleared</a:t>
            </a:r>
          </a:p>
          <a:p>
            <a:r>
              <a:rPr lang="en-US" baseline="0" dirty="0" smtClean="0"/>
              <a:t>Cannot give our surveyors, engineers, and construction reps enough praise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Achieved</a:t>
            </a:r>
            <a:r>
              <a:rPr lang="en-US" baseline="0" dirty="0" smtClean="0"/>
              <a:t> minimal channel requirements ahead of schedule</a:t>
            </a:r>
          </a:p>
          <a:p>
            <a:r>
              <a:rPr lang="en-US" baseline="0" dirty="0" smtClean="0"/>
              <a:t>Coordination with contractors</a:t>
            </a:r>
          </a:p>
          <a:p>
            <a:r>
              <a:rPr lang="en-US" baseline="0" dirty="0" smtClean="0"/>
              <a:t>Removal re-prioritization – USACE adapted to project requirements</a:t>
            </a:r>
          </a:p>
          <a:p>
            <a:r>
              <a:rPr lang="en-US" baseline="0" dirty="0" smtClean="0"/>
              <a:t>Project funded within our existing program, currently have a $600k shortfall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00A3-3939-4DE8-9CF5-CE5E5671E0D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00A3-3939-4DE8-9CF5-CE5E5671E0D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00A3-3939-4DE8-9CF5-CE5E5671E0D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00A3-3939-4DE8-9CF5-CE5E5671E0D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Remnant</a:t>
            </a:r>
            <a:r>
              <a:rPr lang="en-US" baseline="0" dirty="0" smtClean="0"/>
              <a:t> material for previous removal efforts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8EE9-4065-42AB-89D6-F44F130781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Thebes</a:t>
            </a:r>
            <a:r>
              <a:rPr lang="en-US" baseline="0" dirty="0" smtClean="0"/>
              <a:t> was the Gulf </a:t>
            </a:r>
          </a:p>
          <a:p>
            <a:r>
              <a:rPr lang="en-US" dirty="0" smtClean="0"/>
              <a:t>Hard</a:t>
            </a:r>
            <a:r>
              <a:rPr lang="en-US" baseline="0" dirty="0" smtClean="0"/>
              <a:t> dense limestone – </a:t>
            </a:r>
            <a:r>
              <a:rPr lang="en-US" baseline="0" smtClean="0"/>
              <a:t>25,000 psi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Collaborated</a:t>
            </a:r>
            <a:r>
              <a:rPr lang="en-US" baseline="0" dirty="0" smtClean="0"/>
              <a:t> with partners to prioritize removal locations</a:t>
            </a:r>
          </a:p>
          <a:p>
            <a:r>
              <a:rPr lang="en-US" baseline="0" dirty="0" smtClean="0"/>
              <a:t>STL Gage (9’ depth) -4 to -5 questionable</a:t>
            </a:r>
          </a:p>
          <a:p>
            <a:r>
              <a:rPr lang="en-US" baseline="0" dirty="0" smtClean="0"/>
              <a:t>STL Gage (9’ depth) -5 to -6 no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Multi beam data sophisticated</a:t>
            </a:r>
            <a:r>
              <a:rPr lang="en-US" baseline="0" dirty="0" smtClean="0"/>
              <a:t> data collection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Phase 1 focused on</a:t>
            </a:r>
            <a:r>
              <a:rPr lang="en-US" baseline="0" dirty="0" smtClean="0"/>
              <a:t> U&amp;C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Phase 2 will focus on the remaining width needed to provided a safe and dependable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</a:t>
            </a:r>
            <a:r>
              <a:rPr lang="en-US" baseline="0" dirty="0" smtClean="0"/>
              <a:t> minimum channel requirements</a:t>
            </a:r>
          </a:p>
          <a:p>
            <a:r>
              <a:rPr lang="en-US" baseline="0" dirty="0" smtClean="0"/>
              <a:t>Phase 2 safe and dependable </a:t>
            </a:r>
          </a:p>
          <a:p>
            <a:r>
              <a:rPr lang="en-US" baseline="0" dirty="0" smtClean="0"/>
              <a:t>Industry needs 500’ width through these reaches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Remnant</a:t>
            </a:r>
            <a:r>
              <a:rPr lang="en-US" baseline="0" dirty="0" smtClean="0"/>
              <a:t> material for previous removal efforts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F8EE9-4065-42AB-89D6-F44F130781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monitoring </a:t>
            </a:r>
            <a:r>
              <a:rPr lang="en-US" baseline="0" dirty="0" smtClean="0"/>
              <a:t> a key component, to date we have had a 0 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9C63-E4B0-4BF8-B2B8-38BD5825A01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58E6C-481C-4673-BEA6-4068359E6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8709F5-2199-4441-81AD-418070ED9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A4BDCE-8C0E-4A88-AA87-385999F78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BE485-DCDF-4E88-9A58-0216E0041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B5CDB2-D344-4ECB-A6A1-CB4340EA9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554551-CEB5-475C-9777-3377184F3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084102-CFDB-4C35-9FC1-AD6B85717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2A1E6-AA27-4C2C-92A4-4FB5EAFE0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DB76B7-9877-4708-B084-D82FB6723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364FDC-3C4A-49CD-BEC3-996B23BE0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B66564-18FE-41F1-AD98-D0FA337A4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14C5C99-02CB-4493-9D82-8BED7D8577E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package" Target="../embeddings/Microsoft_Office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dirty="0" smtClean="0"/>
              <a:t>Rock Removal on the Middle Mississippi River</a:t>
            </a:r>
            <a:endParaRPr lang="en-US" sz="2800" dirty="0"/>
          </a:p>
        </p:txBody>
      </p:sp>
      <p:pic>
        <p:nvPicPr>
          <p:cNvPr id="1026" name="Picture 2" descr="\\mvs-netapp1\shared\OfficePublicShares\ED-H\EC-HD\Pictures-Misc\Helicopter pictures\09.24.2012 Lower River STL gage = -2.5\Thebes Rock\045.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447800"/>
            <a:ext cx="7737010" cy="3601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7844" y="5409220"/>
            <a:ext cx="29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RRAT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0" y="3810000"/>
            <a:ext cx="9161993" cy="3048000"/>
            <a:chOff x="-1" y="2162955"/>
            <a:chExt cx="9161993" cy="303134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-1" y="2162955"/>
              <a:ext cx="9161993" cy="3031345"/>
              <a:chOff x="1866900" y="1282741"/>
              <a:chExt cx="16159843" cy="534665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1866900" y="1924050"/>
                <a:ext cx="8458200" cy="470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318170" y="1282741"/>
                <a:ext cx="8708573" cy="5123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5" name="Straight Arrow Connector 14"/>
            <p:cNvCxnSpPr>
              <a:stCxn id="26" idx="2"/>
            </p:cNvCxnSpPr>
            <p:nvPr/>
          </p:nvCxnSpPr>
          <p:spPr>
            <a:xfrm>
              <a:off x="723899" y="2847968"/>
              <a:ext cx="188905" cy="441331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752599" y="2920791"/>
              <a:ext cx="228600" cy="53048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921857" y="4134678"/>
              <a:ext cx="18825" cy="31196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868063" y="3824577"/>
              <a:ext cx="134117" cy="327867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8305799" y="2996575"/>
              <a:ext cx="228600" cy="6062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775005" y="3951798"/>
              <a:ext cx="126167" cy="35967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142999" y="3451277"/>
              <a:ext cx="228600" cy="83362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Phase 1 Engineering Analysis</a:t>
            </a:r>
            <a:br>
              <a:rPr lang="en-US" sz="2800" dirty="0" smtClean="0"/>
            </a:br>
            <a:r>
              <a:rPr lang="en-US" sz="2800" dirty="0" smtClean="0"/>
              <a:t>Pinnacle Rock Impacts at Thebes Reach </a:t>
            </a:r>
            <a:endParaRPr lang="en-US" sz="2800" dirty="0"/>
          </a:p>
        </p:txBody>
      </p:sp>
      <p:sp>
        <p:nvSpPr>
          <p:cNvPr id="23" name="Title 4"/>
          <p:cNvSpPr txBox="1">
            <a:spLocks/>
          </p:cNvSpPr>
          <p:nvPr/>
        </p:nvSpPr>
        <p:spPr bwMode="auto">
          <a:xfrm>
            <a:off x="2362200" y="3886200"/>
            <a:ext cx="449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St. </a:t>
            </a: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Louis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-5.0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-7.0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191000"/>
            <a:ext cx="1143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A-Minimum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5943600"/>
            <a:ext cx="14478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B-Unacceptable</a:t>
            </a:r>
            <a:endParaRPr lang="en-US" sz="14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2A1E6-AA27-4C2C-92A4-4FB5EAFE08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0600" y="1066800"/>
            <a:ext cx="6477000" cy="27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447800" y="4343400"/>
            <a:ext cx="1143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C-Minimum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438400" y="5943600"/>
            <a:ext cx="1524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D-Unacceptable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495800" y="6096000"/>
            <a:ext cx="1143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E-Minimum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791200" y="5791200"/>
            <a:ext cx="1143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F-Minimum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67600" y="5257800"/>
            <a:ext cx="1524000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G-Unacceptable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7200"/>
            <a:ext cx="8991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PHASE 1:  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1200" dirty="0" smtClean="0"/>
              <a:t>Accomplishes a 300 ft minimum channel in 4 locations that previously had insufficient width and depth.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1200" dirty="0" smtClean="0"/>
              <a:t>The resultant channel can only support 15 barge tow.  Larger tows must “double-trip” or break their tow apart and take individual pieces separately through the reach.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b="1" u="sng" dirty="0" smtClean="0"/>
          </a:p>
          <a:p>
            <a:endParaRPr lang="en-US" sz="1400" b="1" u="sng" dirty="0" smtClean="0"/>
          </a:p>
          <a:p>
            <a:endParaRPr lang="en-US" sz="1400" b="1" u="sng" dirty="0" smtClean="0"/>
          </a:p>
          <a:p>
            <a:r>
              <a:rPr lang="en-US" sz="1200" b="1" u="sng" dirty="0" smtClean="0"/>
              <a:t>PHASE 1 MILESTONES 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7 December 2012 – Decision made to go Urgent &amp; Compelling</a:t>
            </a:r>
          </a:p>
          <a:p>
            <a:pPr lvl="1">
              <a:buFontTx/>
              <a:buChar char="-"/>
            </a:pPr>
            <a:r>
              <a:rPr lang="en-US" sz="1200" dirty="0" smtClean="0"/>
              <a:t>Award 2 contracts based on sources sought query (Newt &amp; Durocher)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7 December 2012 – Received verbal approval on Justification &amp; Approval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7 December 2012 – Contract award.  Letter contracts 50% ROM, Newt &amp; Durocher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11 January 2013 – Minimum channel requirements achieved through Thebes Gage 0’ (approx -7’ STL Gage)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29 January 2013 – Contracts </a:t>
            </a:r>
            <a:r>
              <a:rPr lang="en-US" sz="1200" dirty="0" err="1" smtClean="0"/>
              <a:t>definitized</a:t>
            </a:r>
            <a:r>
              <a:rPr lang="en-US" sz="1200" dirty="0" smtClean="0"/>
              <a:t> to include modifications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27 February 2013 – Phase 1 Completed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1,000 cubic yards of material was removed at a cost of $8M</a:t>
            </a:r>
          </a:p>
          <a:p>
            <a:endParaRPr lang="en-US" sz="1400" b="1" u="sng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447800"/>
            <a:ext cx="3657601" cy="21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534400" cy="5333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latin typeface="+mj-lt"/>
                <a:ea typeface="Tahoma" pitchFamily="34" charset="0"/>
                <a:cs typeface="Tahoma" pitchFamily="34" charset="0"/>
              </a:rPr>
              <a:t>Rock Pinnacle Removal Phase 1</a:t>
            </a:r>
            <a:endParaRPr lang="en-US" sz="2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FF0000"/>
                </a:solidFill>
              </a:rPr>
              <a:t>This what a 20 barge tow may look like trying to navigate through a 300 ft wide channel.  Notice that there is no room</a:t>
            </a:r>
          </a:p>
          <a:p>
            <a:r>
              <a:rPr lang="en-US" sz="1100" i="1" dirty="0" smtClean="0">
                <a:solidFill>
                  <a:srgbClr val="FF0000"/>
                </a:solidFill>
              </a:rPr>
              <a:t>for error considering the boxes along the channel border show additional phases of rock removal.</a:t>
            </a:r>
            <a:endParaRPr lang="en-US" sz="1100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38600" y="4257092"/>
          <a:ext cx="5105400" cy="725805"/>
        </p:xfrm>
        <a:graphic>
          <a:graphicData uri="http://schemas.openxmlformats.org/drawingml/2006/table">
            <a:tbl>
              <a:tblPr/>
              <a:tblGrid>
                <a:gridCol w="567267"/>
                <a:gridCol w="453813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Acceptable Channel Condition for 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(4x5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Barge Tow (300+ ft wide channel)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Minimally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Acceptable – at risk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 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(3x5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Barge Tow (300 ft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maximum)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channel 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questionable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channel width to flank through bend or for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alignment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purposes.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2895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>
                <a:solidFill>
                  <a:srgbClr val="FF0000"/>
                </a:solidFill>
              </a:rPr>
              <a:t>What Phase 1 Accomplished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91000" y="3200400"/>
          <a:ext cx="4895850" cy="1023938"/>
        </p:xfrm>
        <a:graphic>
          <a:graphicData uri="http://schemas.openxmlformats.org/presentationml/2006/ole">
            <p:oleObj spid="_x0000_s1026" name="Worksheet" r:id="rId4" imgW="5288378" imgH="1105003" progId="Excel.Sheet.12">
              <p:embed/>
            </p:oleObj>
          </a:graphicData>
        </a:graphic>
      </p:graphicFrame>
      <p:grpSp>
        <p:nvGrpSpPr>
          <p:cNvPr id="6" name="Group 26"/>
          <p:cNvGrpSpPr/>
          <p:nvPr/>
        </p:nvGrpSpPr>
        <p:grpSpPr>
          <a:xfrm>
            <a:off x="4191000" y="1219200"/>
            <a:ext cx="4789619" cy="1676401"/>
            <a:chOff x="2438400" y="2666999"/>
            <a:chExt cx="4789619" cy="1676401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6200000">
              <a:off x="3190888" y="2099863"/>
              <a:ext cx="1491049" cy="2996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6200000">
              <a:off x="5310003" y="2425385"/>
              <a:ext cx="1676401" cy="21596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2971800" y="33527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76600" y="34289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81400" y="35813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8600" y="37337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3047999"/>
              <a:ext cx="3047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G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0" y="37337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5400" y="3657599"/>
              <a:ext cx="2655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B76B7-9877-4708-B084-D82FB6723F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81000" y="152400"/>
            <a:ext cx="85344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latin typeface="+mj-lt"/>
                <a:ea typeface="Tahoma" pitchFamily="34" charset="0"/>
                <a:cs typeface="Tahoma" pitchFamily="34" charset="0"/>
              </a:rPr>
              <a:t>Rock Pinnacle Removal</a:t>
            </a:r>
          </a:p>
        </p:txBody>
      </p:sp>
      <p:pic>
        <p:nvPicPr>
          <p:cNvPr id="50" name="Picture 6" descr="C:\Users\B3ECHTJL\Desktop\Low Water Materials\Thebes Rock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524000"/>
            <a:ext cx="7958075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4" name="TextBox 63"/>
          <p:cNvSpPr txBox="1"/>
          <p:nvPr/>
        </p:nvSpPr>
        <p:spPr>
          <a:xfrm>
            <a:off x="5181600" y="3276600"/>
            <a:ext cx="22860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Typical  view of rock formation impacting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the navigation channel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286000" y="1524000"/>
            <a:ext cx="2133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133600" y="1600200"/>
            <a:ext cx="2667000" cy="3200400"/>
          </a:xfrm>
          <a:prstGeom prst="line">
            <a:avLst/>
          </a:prstGeom>
          <a:ln w="254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90600" y="3124200"/>
            <a:ext cx="1905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Navigation Channel 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90800" y="4800600"/>
            <a:ext cx="37338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DS</a:t>
            </a:r>
            <a:r>
              <a:rPr lang="en-US" sz="2400" dirty="0" smtClean="0"/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View - Rock Pinnacles near River Mile 41, Thebes, IL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191000" y="2209801"/>
            <a:ext cx="1295400" cy="10667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B76B7-9877-4708-B084-D82FB6723F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3ECHTJL\Desktop\captu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47800"/>
            <a:ext cx="9144000" cy="453224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Rock Pinnacles at River Mile 38.5</a:t>
            </a:r>
            <a:br>
              <a:rPr lang="en-US" sz="2800" dirty="0" smtClean="0"/>
            </a:br>
            <a:r>
              <a:rPr lang="en-US" sz="2800" dirty="0" smtClean="0"/>
              <a:t>Thebes Reach 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0" y="1447800"/>
            <a:ext cx="9144000" cy="2731532"/>
            <a:chOff x="0" y="1447800"/>
            <a:chExt cx="9144000" cy="2731532"/>
          </a:xfrm>
        </p:grpSpPr>
        <p:sp>
          <p:nvSpPr>
            <p:cNvPr id="7" name="TextBox 6"/>
            <p:cNvSpPr txBox="1"/>
            <p:nvPr/>
          </p:nvSpPr>
          <p:spPr>
            <a:xfrm>
              <a:off x="0" y="144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Illinois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144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Missouri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800" y="21336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300 ft  Minimum Channel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819400" y="2819400"/>
              <a:ext cx="2057400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867400" y="3810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Phase 2 Rock Removal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2590800" y="4724400"/>
            <a:ext cx="381000" cy="228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Highest Pinnacle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Provided Cross Section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934200" y="2819400"/>
            <a:ext cx="152400" cy="3048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2A1E6-AA27-4C2C-92A4-4FB5EAFE08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85800"/>
            <a:ext cx="82623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124200" y="3657600"/>
            <a:ext cx="20574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1676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70C0"/>
                </a:solidFill>
              </a:rPr>
              <a:t>Current Water Level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7829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</a:rPr>
              <a:t>Removal Elevation</a:t>
            </a:r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River Bed</a:t>
            </a: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429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Low Water Channel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895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7030A0"/>
                </a:solidFill>
              </a:rPr>
              <a:t>Water Depth at 0 Thebes (9 ft Channel After Removal)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0037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 Thebes (9 ft)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7635" y="5967335"/>
            <a:ext cx="2786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itchFamily="18" charset="0"/>
              </a:rPr>
              <a:t>Water Depth at 1-29-13 0800 was 5.8 ft at Thebes </a:t>
            </a:r>
            <a:endParaRPr lang="en-US" sz="900" b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595563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2</a:t>
            </a:r>
            <a:r>
              <a:rPr lang="en-US" sz="900" b="1" dirty="0" smtClean="0"/>
              <a:t> Thebes (11 ft)</a:t>
            </a:r>
            <a:endParaRPr lang="en-US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17716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4 Thebes (13 ft)</a:t>
            </a:r>
            <a:endParaRPr lang="en-US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76688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6</a:t>
            </a:r>
            <a:r>
              <a:rPr lang="en-US" sz="900" b="1" dirty="0" smtClean="0"/>
              <a:t> Thebes (15 ft)</a:t>
            </a:r>
            <a:endParaRPr lang="en-US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80034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 Thebes (10 ft)</a:t>
            </a:r>
            <a:endParaRPr lang="en-US" sz="9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0992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-1 Thebes (8 ft)</a:t>
            </a:r>
            <a:endParaRPr lang="en-US" sz="9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1947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-2 Thebes (7 ft)</a:t>
            </a:r>
            <a:endParaRPr lang="en-US" sz="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37172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 Thebes (12 ft)</a:t>
            </a:r>
            <a:endParaRPr lang="en-US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976437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5 Thebes (14 ft)</a:t>
            </a:r>
            <a:endParaRPr lang="en-US" sz="9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566867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7 Thebes (16 ft)</a:t>
            </a:r>
            <a:endParaRPr lang="en-US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36207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8</a:t>
            </a:r>
            <a:r>
              <a:rPr lang="en-US" sz="900" b="1" dirty="0" smtClean="0"/>
              <a:t> Thebes (17 ft)</a:t>
            </a:r>
            <a:endParaRPr lang="en-US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82903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-4 Thebes (5 ft)</a:t>
            </a:r>
            <a:endParaRPr lang="en-US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62900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-3 Thebes (6 ft)</a:t>
            </a:r>
            <a:endParaRPr lang="en-US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4033821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-5 Thebes (4 ft)</a:t>
            </a:r>
            <a:endParaRPr lang="en-US" sz="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423860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-6 Thebes (3 ft)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444817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-7 Thebes (2 ft)</a:t>
            </a:r>
            <a:endParaRPr lang="en-US" sz="9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652963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-8 Thebes (1 ft)</a:t>
            </a:r>
            <a:endParaRPr lang="en-US" sz="9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485774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-9 Thebes (0 ft)</a:t>
            </a:r>
            <a:endParaRPr lang="en-US" sz="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7620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Gage Reading (Depth after Removal)</a:t>
            </a:r>
            <a:endParaRPr lang="en-US" sz="1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6096000"/>
            <a:ext cx="914400" cy="7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914400" y="5966085"/>
            <a:ext cx="2786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itchFamily="18" charset="0"/>
              </a:rPr>
              <a:t>Geometry of a cross section at RM 38.5 (Not to Scale)</a:t>
            </a:r>
            <a:endParaRPr lang="en-US" sz="900" b="1" dirty="0"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420850" y="54789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8220" y="54814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725650" y="54839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21440" y="574623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Rock Pinnacles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200" y="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 Section at River Mile 38.5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8E6C-481C-4673-BEA6-4068359E63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3edhmtr\Documents\Hydraulics PM\projects\FY13\Rock Removal\Surveys\Survey Pics\C104-1_06JAN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838200"/>
            <a:ext cx="8591046" cy="4860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Surveys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D11BC-FA16-43CB-BBDC-38DD7B9D13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3edhmtr\Documents\Hydraulics PM\projects\FY13\Rock Removal\Surveys\Survey Pics\C102-2_18DEC2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8458200" cy="4692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Surveys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D11BC-FA16-43CB-BBDC-38DD7B9D13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2A1E6-AA27-4C2C-92A4-4FB5EAFE08B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2" descr="K:\Hydraulics PM\projects\FY13\Rock Removal\Status Update\Daily Updates\Reporting\30 Dec 2012\hammer.jpg"/>
          <p:cNvPicPr>
            <a:picLocks noChangeAspect="1" noChangeArrowheads="1"/>
          </p:cNvPicPr>
          <p:nvPr/>
        </p:nvPicPr>
        <p:blipFill>
          <a:blip r:embed="rId3" cstate="screen">
            <a:lum bright="15000" contrast="15000"/>
          </a:blip>
          <a:srcRect/>
          <a:stretch>
            <a:fillRect/>
          </a:stretch>
        </p:blipFill>
        <p:spPr bwMode="auto">
          <a:xfrm>
            <a:off x="152400" y="1524000"/>
            <a:ext cx="2971800" cy="2535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K:\Hydraulics PM\projects\FY13\Rock Removal\Status Update\Daily Updates\Kokosing\Dec 20 2012\Durocher Boulder Sheet C-1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 flipV="1">
            <a:off x="2626670" y="2173930"/>
            <a:ext cx="3962400" cy="2662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33400" y="228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Rock Removal Methodologies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Environmental Assessment required us to “minimize the impact of the environment”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14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16,000 lb hydro-hammer</a:t>
            </a:r>
            <a:endParaRPr lang="en-US" sz="1400" dirty="0"/>
          </a:p>
        </p:txBody>
      </p:sp>
      <p:pic>
        <p:nvPicPr>
          <p:cNvPr id="7170" name="Picture 2" descr="D:\Hydraulics PM\projects\FY13\Rock Removal\Status Update\Daily Updates\Newt\Dec 19 2012\Big Roc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1524000"/>
            <a:ext cx="2844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2A1E6-AA27-4C2C-92A4-4FB5EAFE08B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K:\Hydraulics PM\projects\FY13\Rock Removal\Status Update\Pictures\Newt\Newt Blast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685800"/>
            <a:ext cx="4187685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" descr="K:\Hydraulics PM\projects\FY13\Rock Removal\Status Update\Daily Updates\Reporting\25 Jan 2013\Grapple w roc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685800"/>
            <a:ext cx="38862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625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Rock Removal Methodologies</a:t>
            </a:r>
            <a:endParaRPr lang="en-US" sz="2800" dirty="0">
              <a:latin typeface="+mj-lt"/>
            </a:endParaRPr>
          </a:p>
        </p:txBody>
      </p:sp>
      <p:pic>
        <p:nvPicPr>
          <p:cNvPr id="6146" name="Picture 2" descr="D:\Hydraulics PM\projects\FY13\Rock Removal\Status Update\Daily Updates\Newt\Dec 16 2012\Mechanical 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3657600"/>
            <a:ext cx="4724400" cy="269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3352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4.5 ton Grapple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3352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Drill &amp; Blast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sz="2800" dirty="0" smtClean="0"/>
              <a:t>Rock Removal - Drill and Blast Method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019800"/>
            <a:ext cx="3962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NWP</a:t>
            </a:r>
            <a:endParaRPr lang="en-US" dirty="0"/>
          </a:p>
        </p:txBody>
      </p:sp>
      <p:pic>
        <p:nvPicPr>
          <p:cNvPr id="4099" name="Picture 3" descr="E:\Hydraulics PM\projects\FY13\Rock Removal\Portland District\T3 - Columbia River Rock Blasting_Garmire_Page_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143000"/>
            <a:ext cx="7547776" cy="48910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ow"/>
          <p:cNvPicPr>
            <a:picLocks noChangeAspect="1" noChangeArrowheads="1"/>
          </p:cNvPicPr>
          <p:nvPr/>
        </p:nvPicPr>
        <p:blipFill>
          <a:blip r:embed="rId3" cstate="screen"/>
          <a:srcRect r="-2499"/>
          <a:stretch>
            <a:fillRect/>
          </a:stretch>
        </p:blipFill>
        <p:spPr bwMode="auto">
          <a:xfrm>
            <a:off x="0" y="685800"/>
            <a:ext cx="93726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7432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743200" y="4419600"/>
            <a:ext cx="6400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25146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5146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14800" y="4038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/>
              <a:t>9 feet deep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86200" y="312420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 dirty="0" smtClean="0"/>
              <a:t>1,500 feet long</a:t>
            </a:r>
            <a:endParaRPr lang="en-US" b="0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9624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1816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248400" y="3810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0866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8600" y="3657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6670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590800" y="3810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5240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524000" y="43434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1371600" y="38862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1447800" y="3962400"/>
            <a:ext cx="76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1447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1447800" y="42672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9042400" y="3543300"/>
            <a:ext cx="12700" cy="800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533400" y="228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Navigation Channel Design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28600" y="5105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During </a:t>
            </a:r>
            <a:r>
              <a:rPr lang="en-US" sz="2400" kern="0" dirty="0" smtClean="0">
                <a:ea typeface="+mj-ea"/>
                <a:cs typeface="+mj-cs"/>
              </a:rPr>
              <a:t>low water periods required to maintain a 9 feet deep and a minimum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300 feet wide navigation channel, with additional width in bends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990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Develop </a:t>
            </a:r>
            <a:r>
              <a:rPr lang="en-US" sz="2400" kern="0" dirty="0">
                <a:solidFill>
                  <a:schemeClr val="tx2"/>
                </a:solidFill>
              </a:rPr>
              <a:t>a Reliable, Safe, and Environmentally Sustainable Navigation Channel on the Middle Mississippi River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utoUpdateAnimBg="0"/>
      <p:bldP spid="10" grpId="0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2800" dirty="0" smtClean="0"/>
              <a:t>Rock Removal - Drill and Blast Method</a:t>
            </a:r>
            <a:endParaRPr lang="en-US" sz="2800" dirty="0"/>
          </a:p>
        </p:txBody>
      </p:sp>
      <p:pic>
        <p:nvPicPr>
          <p:cNvPr id="3075" name="Picture 3" descr="E:\Hydraulics PM\projects\FY13\Rock Removal\Portland District\T3 - Columbia River Rock Blasting_Garmire_Page_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3276600"/>
            <a:ext cx="8229600" cy="3024554"/>
          </a:xfrm>
          <a:prstGeom prst="rect">
            <a:avLst/>
          </a:prstGeom>
          <a:noFill/>
        </p:spPr>
      </p:pic>
      <p:pic>
        <p:nvPicPr>
          <p:cNvPr id="7" name="Picture 2" descr="E:\Hydraulics PM\projects\FY13\Rock Removal\Portland District\T3 - Columbia River Rock Blasting_Garmire_Page_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066800"/>
            <a:ext cx="2074002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E:\Hydraulics PM\projects\FY13\Rock Removal\Portland District\T3 - Columbia River Rock Blasting_Garmire_Page_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1032" y="1066800"/>
            <a:ext cx="1930968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E:\Hydraulics PM\projects\FY13\Rock Removal\Portland District\T3 - Columbia River Rock Blasting_Garmire_Page_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0668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38400" y="6172200"/>
            <a:ext cx="3962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NWP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2A1E6-AA27-4C2C-92A4-4FB5EAFE08BE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86200" y="1524000"/>
            <a:ext cx="4953000" cy="4071164"/>
            <a:chOff x="838200" y="1948636"/>
            <a:chExt cx="2218741" cy="1909763"/>
          </a:xfrm>
        </p:grpSpPr>
        <p:pic>
          <p:nvPicPr>
            <p:cNvPr id="6" name="Picture 2" descr="K:\Hydraulics PM\projects\FY13\Rock Removal\Status Update\Daily Updates\Reporting\29 Dec 2012\C102_28DEC2012_Simpson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43517" y="1953399"/>
              <a:ext cx="10668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" name="Picture 4" descr="K:\Hydraulics PM\projects\FY13\Rock Removal\Status Update\Daily Updates\Reporting\1 Jan 2012\C102_FINAL_31DEC201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82887" y="1953399"/>
              <a:ext cx="1034000" cy="19019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" name="Picture 5" descr="K:\Hydraulics PM\projects\FY13\Rock Removal\Status Update\Daily Updates\Reporting\1 Jan 2012\C102_FINAL_31DEC2012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38200" y="1948636"/>
              <a:ext cx="617972" cy="1102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1574665" y="2810039"/>
              <a:ext cx="488046" cy="4910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68895" y="2810039"/>
              <a:ext cx="488046" cy="4910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2" descr="D:\Hydraulics PM\projects\FY13\Rock Removal\Status Update\Daily Updates\C112_011820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" y="838200"/>
            <a:ext cx="3034862" cy="5867400"/>
          </a:xfrm>
          <a:prstGeom prst="rect">
            <a:avLst/>
          </a:prstGeom>
          <a:noFill/>
        </p:spPr>
      </p:pic>
      <p:pic>
        <p:nvPicPr>
          <p:cNvPr id="8194" name="Picture 2" descr="D:\Hydraulics PM\projects\FY13\Rock Removal\Status Update\Daily Updates\C112_011820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" y="838200"/>
            <a:ext cx="1320569" cy="2533650"/>
          </a:xfrm>
          <a:prstGeom prst="rect">
            <a:avLst/>
          </a:prstGeom>
          <a:noFill/>
        </p:spPr>
      </p:pic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533400" y="1625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Rock Removal QA/QC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Rock Removal Phase 2 Base FY14</a:t>
            </a:r>
            <a:endParaRPr lang="en-US" sz="2800" dirty="0">
              <a:latin typeface="+mj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294967295"/>
          </p:nvPr>
        </p:nvSpPr>
        <p:spPr>
          <a:xfrm>
            <a:off x="3657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65358E6C-481C-4673-BEA6-4068359E63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36090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 July – Awarded Rock Removal Phase 2 to </a:t>
            </a:r>
            <a:r>
              <a:rPr lang="en-US" dirty="0" err="1" smtClean="0"/>
              <a:t>Massman</a:t>
            </a:r>
            <a:r>
              <a:rPr lang="en-US" dirty="0" smtClean="0"/>
              <a:t> Construction for contract minimum of $1M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Includes a base and 3 option years, total contract amount$19M to remove 6,300 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NTP given on 27 November.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Massman</a:t>
            </a:r>
            <a:r>
              <a:rPr lang="en-US" dirty="0" smtClean="0"/>
              <a:t> on site 7 December with removal beginning on 11 December.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Locations have been prioritized to minimize the impacts to navigation during the months of December and January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 date approximately 750 cy of material has been removed, 50% of the base contract.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1808524" y="-111106"/>
            <a:ext cx="2387563" cy="4922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502320" y="374446"/>
            <a:ext cx="2743200" cy="35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61433" y="2480284"/>
            <a:ext cx="290512" cy="171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66157" y="2345567"/>
            <a:ext cx="142875" cy="134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240278">
            <a:off x="2670441" y="2895770"/>
            <a:ext cx="1110629" cy="16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940000" flipV="1">
            <a:off x="3973776" y="2939324"/>
            <a:ext cx="423464" cy="122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19638" y="2063843"/>
            <a:ext cx="328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620" y="1942121"/>
            <a:ext cx="328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0138" y="2433607"/>
            <a:ext cx="328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1201" y="2433175"/>
            <a:ext cx="328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ase Bid Locations_Page_1.jpg"/>
          <p:cNvPicPr>
            <a:picLocks noChangeAspect="1"/>
          </p:cNvPicPr>
          <p:nvPr/>
        </p:nvPicPr>
        <p:blipFill>
          <a:blip r:embed="rId3" cstate="screen"/>
          <a:srcRect l="6176" t="13178" r="10770" b="14639"/>
          <a:stretch>
            <a:fillRect/>
          </a:stretch>
        </p:blipFill>
        <p:spPr>
          <a:xfrm>
            <a:off x="324849" y="1452667"/>
            <a:ext cx="8495717" cy="477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371602" y="2884700"/>
            <a:ext cx="315270" cy="3693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endParaRPr lang="en-US" sz="800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21013" y="2438400"/>
            <a:ext cx="324303" cy="36933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B</a:t>
            </a:r>
            <a:endParaRPr lang="en-US" sz="800" dirty="0"/>
          </a:p>
        </p:txBody>
      </p:sp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457200" y="90845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Phase 2 Thebes</a:t>
            </a:r>
            <a:br>
              <a:rPr lang="en-US" sz="2800" dirty="0" smtClean="0"/>
            </a:br>
            <a:r>
              <a:rPr lang="en-US" sz="2800" dirty="0" smtClean="0"/>
              <a:t>River Miles 46-43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/>
              <a:t>Massman</a:t>
            </a:r>
            <a:r>
              <a:rPr lang="en-US" sz="2000" dirty="0" smtClean="0"/>
              <a:t> Construction</a:t>
            </a:r>
            <a:endParaRPr lang="en-US" sz="1800" dirty="0"/>
          </a:p>
        </p:txBody>
      </p:sp>
      <p:grpSp>
        <p:nvGrpSpPr>
          <p:cNvPr id="2" name="Group 48"/>
          <p:cNvGrpSpPr/>
          <p:nvPr/>
        </p:nvGrpSpPr>
        <p:grpSpPr>
          <a:xfrm>
            <a:off x="7640615" y="1447800"/>
            <a:ext cx="1295400" cy="3505199"/>
            <a:chOff x="7543800" y="1524000"/>
            <a:chExt cx="1295400" cy="3505199"/>
          </a:xfrm>
        </p:grpSpPr>
        <p:grpSp>
          <p:nvGrpSpPr>
            <p:cNvPr id="3" name="Group 10"/>
            <p:cNvGrpSpPr/>
            <p:nvPr/>
          </p:nvGrpSpPr>
          <p:grpSpPr>
            <a:xfrm rot="5400000">
              <a:off x="6400801" y="2666999"/>
              <a:ext cx="3505199" cy="1219201"/>
              <a:chOff x="4724400" y="5111225"/>
              <a:chExt cx="3505199" cy="1219201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4724400" y="5111225"/>
                <a:ext cx="3505199" cy="1219201"/>
                <a:chOff x="22688" y="1608962"/>
                <a:chExt cx="6926161" cy="357529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rot="16200000">
                  <a:off x="754405" y="992345"/>
                  <a:ext cx="3459031" cy="49224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 rot="16200000">
                  <a:off x="3965616" y="2201019"/>
                  <a:ext cx="3575290" cy="2391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51816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340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5638800"/>
                <a:ext cx="304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 flipV="1">
                <a:off x="5486400" y="5562600"/>
                <a:ext cx="2286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29400" y="5562600"/>
                <a:ext cx="3048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48400" y="5638800"/>
                <a:ext cx="2286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559790" flipV="1">
                <a:off x="7486845" y="5373267"/>
                <a:ext cx="289985" cy="1733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382000" y="1828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0" y="20574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600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9600" y="2971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3429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F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34400" y="4267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0" y="2286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0737" y="14478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557618" y="3604850"/>
            <a:ext cx="336452" cy="36933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</a:t>
            </a:r>
            <a:endParaRPr lang="en-US" sz="800" dirty="0"/>
          </a:p>
        </p:txBody>
      </p:sp>
      <p:sp>
        <p:nvSpPr>
          <p:cNvPr id="30" name="Rectangle 29"/>
          <p:cNvSpPr/>
          <p:nvPr/>
        </p:nvSpPr>
        <p:spPr>
          <a:xfrm rot="1020000">
            <a:off x="4799016" y="3855320"/>
            <a:ext cx="290513" cy="152400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124485" y="2868209"/>
            <a:ext cx="403252" cy="9691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rot="1080000">
            <a:off x="5248535" y="4015340"/>
            <a:ext cx="290513" cy="152400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 rot="1140000">
            <a:off x="5538095" y="4118210"/>
            <a:ext cx="290513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rot="1200000">
            <a:off x="3647371" y="3534072"/>
            <a:ext cx="290513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 rot="1080000">
            <a:off x="6040553" y="4297600"/>
            <a:ext cx="290513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 rot="1080000">
            <a:off x="6334386" y="4402455"/>
            <a:ext cx="290513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 rot="1200000">
            <a:off x="3379056" y="3420405"/>
            <a:ext cx="290513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 rot="1140000">
            <a:off x="2537908" y="3043555"/>
            <a:ext cx="290513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 rot="1140000">
            <a:off x="2243840" y="2938739"/>
            <a:ext cx="290513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 rot="1140000">
            <a:off x="5455950" y="4445435"/>
            <a:ext cx="290513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 rot="1200000">
            <a:off x="3086646" y="3299118"/>
            <a:ext cx="290513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55186" y="2576899"/>
            <a:ext cx="1537681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Minimum 300 feet Navigation Channel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4850" y="4256442"/>
            <a:ext cx="3916716" cy="19998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Base Bid Locations_Page_2.jpg"/>
          <p:cNvPicPr>
            <a:picLocks noChangeAspect="1"/>
          </p:cNvPicPr>
          <p:nvPr/>
        </p:nvPicPr>
        <p:blipFill>
          <a:blip r:embed="rId3" cstate="screen"/>
          <a:srcRect l="6275" t="16270" r="9936" b="13365"/>
          <a:stretch>
            <a:fillRect/>
          </a:stretch>
        </p:blipFill>
        <p:spPr>
          <a:xfrm>
            <a:off x="308429" y="1433285"/>
            <a:ext cx="8426506" cy="4578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Rock Removal Phase 2 Thebes</a:t>
            </a:r>
            <a:br>
              <a:rPr lang="en-US" sz="2400" dirty="0" smtClean="0"/>
            </a:br>
            <a:r>
              <a:rPr lang="en-US" sz="2400" dirty="0" smtClean="0"/>
              <a:t>River Miles 46-43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/>
              <a:t>Massman</a:t>
            </a:r>
            <a:r>
              <a:rPr lang="en-US" sz="2000" dirty="0" smtClean="0"/>
              <a:t> Construction</a:t>
            </a:r>
            <a:endParaRPr lang="en-US" sz="1800" dirty="0"/>
          </a:p>
        </p:txBody>
      </p:sp>
      <p:grpSp>
        <p:nvGrpSpPr>
          <p:cNvPr id="2" name="Group 48"/>
          <p:cNvGrpSpPr/>
          <p:nvPr/>
        </p:nvGrpSpPr>
        <p:grpSpPr>
          <a:xfrm>
            <a:off x="7543800" y="1447800"/>
            <a:ext cx="1295400" cy="3505199"/>
            <a:chOff x="7543800" y="1524000"/>
            <a:chExt cx="1295400" cy="3505199"/>
          </a:xfrm>
        </p:grpSpPr>
        <p:grpSp>
          <p:nvGrpSpPr>
            <p:cNvPr id="3" name="Group 10"/>
            <p:cNvGrpSpPr/>
            <p:nvPr/>
          </p:nvGrpSpPr>
          <p:grpSpPr>
            <a:xfrm rot="5400000">
              <a:off x="6400801" y="2666999"/>
              <a:ext cx="3505199" cy="1219201"/>
              <a:chOff x="4724400" y="5111225"/>
              <a:chExt cx="3505199" cy="1219201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4724400" y="5111225"/>
                <a:ext cx="3505199" cy="1219201"/>
                <a:chOff x="22688" y="1608962"/>
                <a:chExt cx="6926161" cy="357529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rot="16200000">
                  <a:off x="754405" y="992345"/>
                  <a:ext cx="3459031" cy="49224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 rot="16200000">
                  <a:off x="3965616" y="2201019"/>
                  <a:ext cx="3575290" cy="2391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51816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340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5638800"/>
                <a:ext cx="304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 flipV="1">
                <a:off x="5486400" y="5562600"/>
                <a:ext cx="2286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29400" y="5562600"/>
                <a:ext cx="3048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48400" y="5638800"/>
                <a:ext cx="2286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559790" flipV="1">
                <a:off x="7486845" y="5373267"/>
                <a:ext cx="289985" cy="1733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382000" y="1828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0" y="20574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600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9600" y="2971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3429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F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34400" y="4267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0" y="2286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62995" y="14478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 rot="-600000">
            <a:off x="3081339" y="4015361"/>
            <a:ext cx="280988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98555" y="2596086"/>
            <a:ext cx="1537681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Minimum 300 feet Navigation Channel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368768" y="3057751"/>
            <a:ext cx="631495" cy="2950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2644148" y="3657600"/>
            <a:ext cx="304792" cy="36933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15455" y="4191000"/>
            <a:ext cx="3535757" cy="180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9"/>
          <p:cNvSpPr txBox="1">
            <a:spLocks noGrp="1"/>
          </p:cNvSpPr>
          <p:nvPr>
            <p:ph type="title"/>
          </p:nvPr>
        </p:nvSpPr>
        <p:spPr>
          <a:xfrm>
            <a:off x="338417" y="6280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Sites B, C, D, E Thebes</a:t>
            </a:r>
            <a:br>
              <a:rPr lang="en-US" sz="2400" dirty="0" smtClean="0"/>
            </a:br>
            <a:r>
              <a:rPr lang="en-US" sz="2400" dirty="0" smtClean="0"/>
              <a:t>River Miles 46-43</a:t>
            </a:r>
            <a:br>
              <a:rPr lang="en-US" sz="2400" dirty="0" smtClean="0"/>
            </a:br>
            <a:r>
              <a:rPr lang="en-US" sz="2400" dirty="0" err="1" smtClean="0"/>
              <a:t>Massman</a:t>
            </a:r>
            <a:r>
              <a:rPr lang="en-US" sz="2400" dirty="0" smtClean="0"/>
              <a:t> Construction Update </a:t>
            </a:r>
            <a:r>
              <a:rPr lang="en-US" sz="1200" dirty="0" smtClean="0"/>
              <a:t>(As of 2-27-2014)</a:t>
            </a:r>
            <a:endParaRPr lang="en-US" sz="1200" dirty="0"/>
          </a:p>
        </p:txBody>
      </p:sp>
      <p:pic>
        <p:nvPicPr>
          <p:cNvPr id="1027" name="Picture 3" descr="F:\Recovered Work Data\Hydraulics PM\projects\FY14\Reg Works\Rock Removal PH2\Status Update\Daily Update\Phase 2 Base\Base pictures\C-106\1217131403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9822" y="3613666"/>
            <a:ext cx="2087233" cy="1898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F:\Recovered Work Data\Hydraulics PM\projects\FY14\Reg Works\Rock Removal PH2\Status Update\Daily Update\Phase 2 Base\Base pictures\C-106\1213131156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50302" y="1461254"/>
            <a:ext cx="1995578" cy="1800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19822" y="3261360"/>
            <a:ext cx="199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Hydro Hammer at C-106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0302" y="5511680"/>
            <a:ext cx="2056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Excavation at C-106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149" y="1461254"/>
            <a:ext cx="6612142" cy="49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3edhmtr\Documents\Hydraulics PM\projects\FY14\Reg Works\Rock Removal PH2\Status Update\Daily Update\Phase 2 Option 1\Removal Locations - option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0147" y="1447800"/>
            <a:ext cx="7732854" cy="4964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Rock Removal Phase 2 Option 1 Thebes</a:t>
            </a:r>
            <a:br>
              <a:rPr lang="en-US" sz="2400" dirty="0" smtClean="0"/>
            </a:br>
            <a:r>
              <a:rPr lang="en-US" sz="2400" dirty="0" smtClean="0"/>
              <a:t>River Miles 44-42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/>
              <a:t>Massman</a:t>
            </a:r>
            <a:r>
              <a:rPr lang="en-US" sz="2000" dirty="0" smtClean="0"/>
              <a:t> Construction</a:t>
            </a:r>
            <a:endParaRPr lang="en-US" sz="1800" dirty="0"/>
          </a:p>
        </p:txBody>
      </p:sp>
      <p:grpSp>
        <p:nvGrpSpPr>
          <p:cNvPr id="2" name="Group 48"/>
          <p:cNvGrpSpPr/>
          <p:nvPr/>
        </p:nvGrpSpPr>
        <p:grpSpPr>
          <a:xfrm>
            <a:off x="7543800" y="1447800"/>
            <a:ext cx="1295400" cy="3505199"/>
            <a:chOff x="7543800" y="1524000"/>
            <a:chExt cx="1295400" cy="3505199"/>
          </a:xfrm>
        </p:grpSpPr>
        <p:grpSp>
          <p:nvGrpSpPr>
            <p:cNvPr id="3" name="Group 10"/>
            <p:cNvGrpSpPr/>
            <p:nvPr/>
          </p:nvGrpSpPr>
          <p:grpSpPr>
            <a:xfrm rot="5400000">
              <a:off x="6400801" y="2666999"/>
              <a:ext cx="3505199" cy="1219201"/>
              <a:chOff x="4724400" y="5111225"/>
              <a:chExt cx="3505199" cy="1219201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4724400" y="5111225"/>
                <a:ext cx="3505199" cy="1219201"/>
                <a:chOff x="22688" y="1608962"/>
                <a:chExt cx="6926161" cy="357529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rot="16200000">
                  <a:off x="754405" y="992345"/>
                  <a:ext cx="3459031" cy="49224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 rot="16200000">
                  <a:off x="3965616" y="2201019"/>
                  <a:ext cx="3575290" cy="2391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51816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340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5638800"/>
                <a:ext cx="304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 flipV="1">
                <a:off x="5486400" y="5562600"/>
                <a:ext cx="2286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29400" y="5562600"/>
                <a:ext cx="3048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48400" y="5638800"/>
                <a:ext cx="2286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559790" flipV="1">
                <a:off x="7486845" y="5373267"/>
                <a:ext cx="289985" cy="1733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382000" y="1828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0" y="20574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600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9600" y="2971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3429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F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34400" y="4267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0" y="2286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62995" y="14478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3568412" y="3638550"/>
            <a:ext cx="329217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30147" y="2365253"/>
            <a:ext cx="1537681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Minimum 300 feet Navigation Channel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44547" y="2826918"/>
            <a:ext cx="387076" cy="9159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4218638" y="2826918"/>
            <a:ext cx="304792" cy="36933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E</a:t>
            </a:r>
            <a:endParaRPr lang="en-US" sz="800" dirty="0"/>
          </a:p>
        </p:txBody>
      </p:sp>
      <p:sp>
        <p:nvSpPr>
          <p:cNvPr id="31" name="Rectangle 30"/>
          <p:cNvSpPr/>
          <p:nvPr/>
        </p:nvSpPr>
        <p:spPr>
          <a:xfrm>
            <a:off x="3421077" y="3790950"/>
            <a:ext cx="308912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95973" y="3790950"/>
            <a:ext cx="33194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55002" y="3634740"/>
            <a:ext cx="329217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63310" y="3634740"/>
            <a:ext cx="329217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80753" y="3938967"/>
            <a:ext cx="308912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4688" y="3874197"/>
            <a:ext cx="308912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44611" y="3558540"/>
            <a:ext cx="308912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35699" y="3590470"/>
            <a:ext cx="308912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83751" y="4194810"/>
            <a:ext cx="329217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 rot="-1320000">
            <a:off x="4687507" y="4084569"/>
            <a:ext cx="32004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 rot="-720000">
            <a:off x="5064193" y="3391956"/>
            <a:ext cx="32004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 rot="-720000">
            <a:off x="4759604" y="3454545"/>
            <a:ext cx="32004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 rot="-720000">
            <a:off x="4602478" y="3658725"/>
            <a:ext cx="32004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 rot="-720000">
            <a:off x="4464874" y="3514270"/>
            <a:ext cx="320040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1345" y="4385869"/>
            <a:ext cx="3342406" cy="20265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3edhmtr\Documents\Hydraulics PM\projects\FY14\Reg Works\Rock Removal PH2\P&amp;S\Option 1\C-001LOC 2 of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2960" y="1447800"/>
            <a:ext cx="7900791" cy="4975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Rock Removal Phase 2 Option 1 Thebes</a:t>
            </a:r>
            <a:br>
              <a:rPr lang="en-US" sz="2400" dirty="0" smtClean="0"/>
            </a:br>
            <a:r>
              <a:rPr lang="en-US" sz="2400" dirty="0" smtClean="0"/>
              <a:t>River Miles 44-42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err="1" smtClean="0"/>
              <a:t>Massman</a:t>
            </a:r>
            <a:r>
              <a:rPr lang="en-US" sz="2000" dirty="0" smtClean="0"/>
              <a:t> Construction</a:t>
            </a:r>
            <a:endParaRPr lang="en-US" sz="1800" dirty="0"/>
          </a:p>
        </p:txBody>
      </p:sp>
      <p:grpSp>
        <p:nvGrpSpPr>
          <p:cNvPr id="2" name="Group 48"/>
          <p:cNvGrpSpPr/>
          <p:nvPr/>
        </p:nvGrpSpPr>
        <p:grpSpPr>
          <a:xfrm>
            <a:off x="7543800" y="1447800"/>
            <a:ext cx="1295400" cy="3505199"/>
            <a:chOff x="7543800" y="1524000"/>
            <a:chExt cx="1295400" cy="3505199"/>
          </a:xfrm>
        </p:grpSpPr>
        <p:grpSp>
          <p:nvGrpSpPr>
            <p:cNvPr id="3" name="Group 10"/>
            <p:cNvGrpSpPr/>
            <p:nvPr/>
          </p:nvGrpSpPr>
          <p:grpSpPr>
            <a:xfrm rot="5400000">
              <a:off x="6400801" y="2666999"/>
              <a:ext cx="3505199" cy="1219201"/>
              <a:chOff x="4724400" y="5111225"/>
              <a:chExt cx="3505199" cy="1219201"/>
            </a:xfrm>
          </p:grpSpPr>
          <p:grpSp>
            <p:nvGrpSpPr>
              <p:cNvPr id="4" name="Group 30"/>
              <p:cNvGrpSpPr/>
              <p:nvPr/>
            </p:nvGrpSpPr>
            <p:grpSpPr>
              <a:xfrm>
                <a:off x="4724400" y="5111225"/>
                <a:ext cx="3505199" cy="1219201"/>
                <a:chOff x="22688" y="1608962"/>
                <a:chExt cx="6926161" cy="3575290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 rot="16200000">
                  <a:off x="754405" y="992345"/>
                  <a:ext cx="3459031" cy="492246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 rot="16200000">
                  <a:off x="3965616" y="2201019"/>
                  <a:ext cx="3575290" cy="2391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51816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34000" y="5486400"/>
                <a:ext cx="138112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15000" y="5638800"/>
                <a:ext cx="304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 flipV="1">
                <a:off x="5486400" y="5562600"/>
                <a:ext cx="2286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29400" y="5562600"/>
                <a:ext cx="3048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48400" y="5638800"/>
                <a:ext cx="2286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559790" flipV="1">
                <a:off x="7486845" y="5373267"/>
                <a:ext cx="289985" cy="1733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382000" y="1828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0" y="20574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B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29600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9600" y="2971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05800" y="3429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F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34400" y="4267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0" y="2286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62995" y="1447800"/>
            <a:ext cx="1981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1030147" y="2510135"/>
            <a:ext cx="1537681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Minimum 300 feet Navigation Channel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944547" y="3024689"/>
            <a:ext cx="387076" cy="9159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4371034" y="2373868"/>
            <a:ext cx="304792" cy="369332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endParaRPr lang="en-US" sz="800" dirty="0"/>
          </a:p>
        </p:txBody>
      </p:sp>
      <p:sp>
        <p:nvSpPr>
          <p:cNvPr id="54" name="Rectangle 53"/>
          <p:cNvSpPr/>
          <p:nvPr/>
        </p:nvSpPr>
        <p:spPr>
          <a:xfrm rot="-1080000">
            <a:off x="4758564" y="343073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2960" y="4952999"/>
            <a:ext cx="3839214" cy="14700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 rot="-1080000">
            <a:off x="4808919" y="3583138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080000">
            <a:off x="5048124" y="3338314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 rot="-1080000">
            <a:off x="5097654" y="348788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 rot="-1080000">
            <a:off x="5333874" y="324023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 rot="-1080000">
            <a:off x="5379594" y="339263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 rot="-1080000">
            <a:off x="5623308" y="3144663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 rot="-1080000">
            <a:off x="5672964" y="329357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 rot="-420000">
            <a:off x="5951094" y="3228807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 rot="-420000">
            <a:off x="5932298" y="3070874"/>
            <a:ext cx="310896" cy="15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548" y="512676"/>
            <a:ext cx="7404793" cy="5384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Stage Requirement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3" descr="E:\Hydraulics PM\projects\FY13\Rock Removal\Presentation\QA Survey\QA Rock Survey_Page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88740"/>
            <a:ext cx="8001000" cy="4339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9"/>
          <p:cNvSpPr txBox="1">
            <a:spLocks noGrp="1"/>
          </p:cNvSpPr>
          <p:nvPr>
            <p:ph type="title"/>
          </p:nvPr>
        </p:nvSpPr>
        <p:spPr>
          <a:xfrm>
            <a:off x="381000" y="50634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at RM 44.8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85800" y="685800"/>
          <a:ext cx="7481104" cy="5783029"/>
        </p:xfrm>
        <a:graphic>
          <a:graphicData uri="http://schemas.openxmlformats.org/presentationml/2006/ole">
            <p:oleObj spid="_x0000_s26626" name="Acrobat Document" r:id="rId3" imgW="7543732" imgH="5829300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0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Why is River Industry Important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E108C-B602-4D51-9FA9-5705FBA325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E:\Hydraulics PM\projects\FY13\Rock Removal\Presentation\QA Survey\QA Rock Survey_Page_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524000"/>
            <a:ext cx="8001000" cy="48701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itle 9"/>
          <p:cNvSpPr txBox="1">
            <a:spLocks noGrp="1"/>
          </p:cNvSpPr>
          <p:nvPr>
            <p:ph type="title"/>
          </p:nvPr>
        </p:nvSpPr>
        <p:spPr>
          <a:xfrm>
            <a:off x="381000" y="29089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at RM 44.8</a:t>
            </a:r>
            <a:br>
              <a:rPr lang="en-US" sz="2800" dirty="0" smtClean="0"/>
            </a:br>
            <a:r>
              <a:rPr lang="en-US" sz="2800" dirty="0" smtClean="0"/>
              <a:t>June 2006 Survey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 descr="E:\Hydraulics PM\projects\FY13\Rock Removal\Presentation\QA Survey\QA Rock Survey_Page_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8001000" cy="4713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itle 9"/>
          <p:cNvSpPr txBox="1">
            <a:spLocks noGrp="1"/>
          </p:cNvSpPr>
          <p:nvPr>
            <p:ph type="title"/>
          </p:nvPr>
        </p:nvSpPr>
        <p:spPr>
          <a:xfrm>
            <a:off x="381000" y="29089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at RM 44.8</a:t>
            </a:r>
            <a:br>
              <a:rPr lang="en-US" sz="2800" dirty="0" smtClean="0"/>
            </a:br>
            <a:r>
              <a:rPr lang="en-US" sz="2800" dirty="0" smtClean="0"/>
              <a:t>October 2012 Survey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 descr="E:\Hydraulics PM\projects\FY13\Rock Removal\Presentation\QA Survey\QA Rock Survey_Page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600200"/>
            <a:ext cx="8001000" cy="4820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9"/>
          <p:cNvSpPr txBox="1">
            <a:spLocks noGrp="1"/>
          </p:cNvSpPr>
          <p:nvPr>
            <p:ph type="title"/>
          </p:nvPr>
        </p:nvSpPr>
        <p:spPr>
          <a:xfrm>
            <a:off x="381000" y="29089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Rock Removal at RM 44.8</a:t>
            </a:r>
            <a:br>
              <a:rPr lang="en-US" sz="2800" dirty="0" smtClean="0"/>
            </a:br>
            <a:r>
              <a:rPr lang="en-US" sz="2800" dirty="0" smtClean="0"/>
              <a:t>February 2013 Survey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42589"/>
            <a:ext cx="7620000" cy="5862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9"/>
          <p:cNvSpPr txBox="1">
            <a:spLocks/>
          </p:cNvSpPr>
          <p:nvPr/>
        </p:nvSpPr>
        <p:spPr>
          <a:xfrm>
            <a:off x="381000" y="152400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Reporting Incorrect Information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B76B7-9877-4708-B084-D82FB6723F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85800"/>
            <a:ext cx="82623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124200" y="3657600"/>
            <a:ext cx="20574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16764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70C0"/>
                </a:solidFill>
              </a:rPr>
              <a:t>Current Water Level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7829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</a:rPr>
              <a:t>Removal Elevation</a:t>
            </a:r>
            <a:endParaRPr lang="en-US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River Bed</a:t>
            </a:r>
            <a:endParaRPr lang="en-US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429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Low Water Channel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895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7030A0"/>
                </a:solidFill>
              </a:rPr>
              <a:t>Water Depth at 0 Thebes (9 ft Channel After Removal)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0037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0 Thebes (9 ft)</a:t>
            </a:r>
            <a:endParaRPr lang="en-US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7635" y="5967335"/>
            <a:ext cx="2786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itchFamily="18" charset="0"/>
              </a:rPr>
              <a:t>Water Depth at 1-29-13 0800 was 5.8 ft at Thebes </a:t>
            </a:r>
            <a:endParaRPr lang="en-US" sz="900" b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595563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2</a:t>
            </a:r>
            <a:r>
              <a:rPr lang="en-US" sz="900" b="1" dirty="0" smtClean="0"/>
              <a:t> Thebes (11 ft)</a:t>
            </a:r>
            <a:endParaRPr lang="en-US" sz="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17716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4 Thebes (13 ft)</a:t>
            </a:r>
            <a:endParaRPr lang="en-US" sz="9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76688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6</a:t>
            </a:r>
            <a:r>
              <a:rPr lang="en-US" sz="900" b="1" dirty="0" smtClean="0"/>
              <a:t> Thebes (15 ft)</a:t>
            </a:r>
            <a:endParaRPr lang="en-US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80034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1 Thebes (10 ft)</a:t>
            </a:r>
            <a:endParaRPr lang="en-US" sz="9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0992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-1 Thebes (8 ft)</a:t>
            </a:r>
            <a:endParaRPr lang="en-US" sz="9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41947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-2 Thebes (7 ft)</a:t>
            </a:r>
            <a:endParaRPr lang="en-US" sz="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237172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3 Thebes (12 ft)</a:t>
            </a:r>
            <a:endParaRPr lang="en-US" sz="9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976437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5 Thebes (14 ft)</a:t>
            </a:r>
            <a:endParaRPr lang="en-US" sz="9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1566867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7 Thebes (16 ft)</a:t>
            </a:r>
            <a:endParaRPr lang="en-US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36207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8</a:t>
            </a:r>
            <a:r>
              <a:rPr lang="en-US" sz="900" b="1" dirty="0" smtClean="0"/>
              <a:t> Thebes (17 ft)</a:t>
            </a:r>
            <a:endParaRPr lang="en-US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382903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-4 Thebes (5 ft)</a:t>
            </a:r>
            <a:endParaRPr lang="en-US" sz="9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362900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-3 Thebes (6 ft)</a:t>
            </a:r>
            <a:endParaRPr lang="en-US" sz="9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4033821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-5 Thebes (4 ft)</a:t>
            </a:r>
            <a:endParaRPr lang="en-US" sz="9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423860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-6 Thebes (3 ft)</a:t>
            </a:r>
            <a:endParaRPr lang="en-US" sz="9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444817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-7 Thebes (2 ft)</a:t>
            </a:r>
            <a:endParaRPr lang="en-US" sz="9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652963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-8 Thebes (1 ft)</a:t>
            </a:r>
            <a:endParaRPr lang="en-US" sz="9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4857748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-9 Thebes (0 ft)</a:t>
            </a:r>
            <a:endParaRPr lang="en-US" sz="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762000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Gage Reading (Depth after Removal)</a:t>
            </a:r>
            <a:endParaRPr lang="en-US" sz="1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53400" y="6096000"/>
            <a:ext cx="914400" cy="7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914400" y="5966085"/>
            <a:ext cx="2786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cs typeface="Times New Roman" pitchFamily="18" charset="0"/>
              </a:rPr>
              <a:t>Geometry of a cross section at RM 38.5 (Not to Scale)</a:t>
            </a:r>
            <a:endParaRPr lang="en-US" sz="900" b="1" dirty="0"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420850" y="54789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8220" y="54814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725650" y="5483905"/>
            <a:ext cx="0" cy="3048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21440" y="574623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Rock Pinnacles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8200" y="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Cross Section at River Mile 38.5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8E6C-481C-4673-BEA6-4068359E63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Questions ? </a:t>
            </a:r>
            <a:endParaRPr lang="en-US" sz="2800" dirty="0"/>
          </a:p>
        </p:txBody>
      </p:sp>
      <p:pic>
        <p:nvPicPr>
          <p:cNvPr id="3" name="Picture 2" descr="\\mvs-netapp1\shared\OfficePublicShares\ED-H\EC-HD\Pictures-Misc\Helicopter pictures\09.24.2012 Lower River STL gage = -2.5\Thebes Rock\045.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295400"/>
            <a:ext cx="7391400" cy="4765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b3edhmtr\Documents\Hydraulics PM\Deep Dive\2011Ec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09600"/>
            <a:ext cx="77724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Regulating Works Project Benefits vs. Costs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Pools </a:t>
            </a:r>
            <a:r>
              <a:rPr lang="en-US" sz="3600" dirty="0" err="1" smtClean="0"/>
              <a:t>vs</a:t>
            </a:r>
            <a:r>
              <a:rPr lang="en-US" sz="3600" dirty="0" smtClean="0"/>
              <a:t> Open River</a:t>
            </a:r>
          </a:p>
        </p:txBody>
      </p:sp>
      <p:pic>
        <p:nvPicPr>
          <p:cNvPr id="14339" name="Picture 4" descr="MVS District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838200"/>
            <a:ext cx="5334000" cy="561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219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50068"/>
            <a:ext cx="16722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Pools 300-195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419600"/>
            <a:ext cx="20056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Open River 195-0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62000" y="21336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" y="3200400"/>
            <a:ext cx="373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15000" y="58674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95800" y="32004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48600" y="32766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48600" y="48768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0"/>
          </p:cNvCxnSpPr>
          <p:nvPr/>
        </p:nvCxnSpPr>
        <p:spPr>
          <a:xfrm flipV="1">
            <a:off x="1217127" y="2133600"/>
            <a:ext cx="2074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19200" y="2895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4478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Lock &amp; Dam #24, Clarksville, MO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Pools: Impounded Mississippi River</a:t>
            </a:r>
          </a:p>
          <a:p>
            <a:pPr algn="ctr"/>
            <a:r>
              <a:rPr lang="en-US" sz="3600" dirty="0" smtClean="0">
                <a:latin typeface="+mj-lt"/>
              </a:rPr>
              <a:t>Upper River (RM 300-195)</a:t>
            </a:r>
            <a:endParaRPr lang="en-US" sz="36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3600" dirty="0">
                <a:latin typeface="+mj-lt"/>
              </a:rPr>
              <a:t>Tools To Maintain </a:t>
            </a:r>
            <a:r>
              <a:rPr lang="en-US" sz="3600" dirty="0" smtClean="0">
                <a:latin typeface="+mj-lt"/>
              </a:rPr>
              <a:t>Navigation</a:t>
            </a:r>
          </a:p>
          <a:p>
            <a:pPr algn="ctr"/>
            <a:r>
              <a:rPr lang="en-US" sz="3600" dirty="0" smtClean="0">
                <a:latin typeface="+mj-lt"/>
              </a:rPr>
              <a:t>(Open River RM 195-0)</a:t>
            </a:r>
            <a:endParaRPr lang="en-US" sz="3600" dirty="0">
              <a:latin typeface="+mj-lt"/>
            </a:endParaRPr>
          </a:p>
        </p:txBody>
      </p:sp>
      <p:pic>
        <p:nvPicPr>
          <p:cNvPr id="8195" name="Picture 3" descr="MILE 100 downstrea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905000"/>
            <a:ext cx="2532063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Dikes and other Rock Structures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 l="5998" r="3749"/>
          <a:stretch>
            <a:fillRect/>
          </a:stretch>
        </p:blipFill>
        <p:spPr bwMode="auto">
          <a:xfrm>
            <a:off x="65088" y="4800600"/>
            <a:ext cx="2678112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52400" y="426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Weirs</a:t>
            </a:r>
          </a:p>
        </p:txBody>
      </p:sp>
      <p:pic>
        <p:nvPicPr>
          <p:cNvPr id="8199" name="Picture 7" descr="offbankrevet batchtown 092303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95600" y="3276600"/>
            <a:ext cx="2998788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57600" y="27432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Revetments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781800" y="42672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Dredging</a:t>
            </a:r>
          </a:p>
        </p:txBody>
      </p:sp>
      <p:pic>
        <p:nvPicPr>
          <p:cNvPr id="8202" name="Picture 10" descr="photo00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4588" y="1981200"/>
            <a:ext cx="2843212" cy="199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400800" y="1447800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Rock Removal</a:t>
            </a:r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4800600"/>
            <a:ext cx="2971800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B76B7-9877-4708-B084-D82FB6723F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Insp of Compl Wks\maps\Base_District_Maps\Base_District_Map_Without_Leve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066800"/>
            <a:ext cx="5148470" cy="563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Rock Removal</a:t>
            </a:r>
            <a:br>
              <a:rPr lang="en-US" sz="2800" dirty="0" smtClean="0"/>
            </a:br>
            <a:r>
              <a:rPr lang="en-US" sz="2800" dirty="0" smtClean="0"/>
              <a:t>What are we trying to remove?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219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MVS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026365" y="-311364"/>
            <a:ext cx="1645920" cy="4402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023065" y="1444534"/>
            <a:ext cx="1645920" cy="439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8200" y="4539195"/>
            <a:ext cx="4389120" cy="1785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7848600" y="1143000"/>
            <a:ext cx="838200" cy="457200"/>
            <a:chOff x="7162800" y="762000"/>
            <a:chExt cx="1752600" cy="914400"/>
          </a:xfrm>
        </p:grpSpPr>
        <p:sp>
          <p:nvSpPr>
            <p:cNvPr id="17" name="4-Point Star 16"/>
            <p:cNvSpPr/>
            <p:nvPr/>
          </p:nvSpPr>
          <p:spPr>
            <a:xfrm>
              <a:off x="7162800" y="762000"/>
              <a:ext cx="914400" cy="914400"/>
            </a:xfrm>
            <a:prstGeom prst="star4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53400" y="99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24800" y="2895600"/>
            <a:ext cx="838200" cy="457200"/>
            <a:chOff x="7162800" y="762000"/>
            <a:chExt cx="1752600" cy="914400"/>
          </a:xfrm>
        </p:grpSpPr>
        <p:sp>
          <p:nvSpPr>
            <p:cNvPr id="20" name="4-Point Star 19"/>
            <p:cNvSpPr/>
            <p:nvPr/>
          </p:nvSpPr>
          <p:spPr>
            <a:xfrm>
              <a:off x="7162800" y="762000"/>
              <a:ext cx="914400" cy="914400"/>
            </a:xfrm>
            <a:prstGeom prst="star4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53400" y="99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5562600" y="34290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2004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3048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Thebes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819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Grand Tower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1676400"/>
            <a:ext cx="13716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Mississippi River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305800" y="1981200"/>
            <a:ext cx="304800" cy="3810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810000" y="3962400"/>
            <a:ext cx="2057400" cy="1828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33800" y="5486400"/>
            <a:ext cx="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10000" y="3733800"/>
            <a:ext cx="3505200" cy="1752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2800" kern="12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Problem Statement</a:t>
            </a:r>
            <a:endParaRPr lang="en-US" sz="2800" kern="120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\\mvs-files\shared\OfficePublicShares\ED-H\EC-HD\Rock Removal\Dgn\Safe Navigation Stage\Obstruction by Gage Reading\Nav Channel Widths by Gage Reading\Nav-Chan-Width -Thebes Gage 0_Page_1.jpg"/>
          <p:cNvPicPr>
            <a:picLocks noChangeAspect="1" noChangeArrowheads="1"/>
          </p:cNvPicPr>
          <p:nvPr/>
        </p:nvPicPr>
        <p:blipFill>
          <a:blip r:embed="rId3" cstate="screen"/>
          <a:srcRect l="8824" t="27273" r="35294" b="35131"/>
          <a:stretch>
            <a:fillRect/>
          </a:stretch>
        </p:blipFill>
        <p:spPr bwMode="auto">
          <a:xfrm>
            <a:off x="457200" y="2133600"/>
            <a:ext cx="8051995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 Mississippi River stages will impact the St. Louis Districts’ ability to maintain the navigation channel at authorized project dimensions, in the Thebes Reach (RM 46-38) and Grand Tower Reach (RM 80-79),  in the mid-December 2012.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209800"/>
            <a:ext cx="1371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Pinnacle Rock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971800" y="2517577"/>
            <a:ext cx="914400" cy="454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3733800" y="2517577"/>
            <a:ext cx="152400" cy="606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3886200" y="2517577"/>
            <a:ext cx="762000" cy="911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5791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Thebes Reach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E485-DCDF-4E88-9A58-0216E00416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11004</TotalTime>
  <Words>1376</Words>
  <Application>Microsoft Office PowerPoint</Application>
  <PresentationFormat>On-screen Show (4:3)</PresentationFormat>
  <Paragraphs>301</Paragraphs>
  <Slides>35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Slide Master</vt:lpstr>
      <vt:lpstr>Acrobat Document</vt:lpstr>
      <vt:lpstr>Worksheet</vt:lpstr>
      <vt:lpstr>Rock Removal on the Middle Mississippi River</vt:lpstr>
      <vt:lpstr>Slide 2</vt:lpstr>
      <vt:lpstr>Slide 3</vt:lpstr>
      <vt:lpstr>Slide 4</vt:lpstr>
      <vt:lpstr>Pools vs Open River</vt:lpstr>
      <vt:lpstr>Lock &amp; Dam #24, Clarksville, MO</vt:lpstr>
      <vt:lpstr>Slide 7</vt:lpstr>
      <vt:lpstr>Rock Removal What are we trying to remove?</vt:lpstr>
      <vt:lpstr>Problem Statement</vt:lpstr>
      <vt:lpstr>Phase 1 Engineering Analysis Pinnacle Rock Impacts at Thebes Reach </vt:lpstr>
      <vt:lpstr>Slide 11</vt:lpstr>
      <vt:lpstr>Slide 12</vt:lpstr>
      <vt:lpstr>Rock Pinnacles at River Mile 38.5 Thebes Reach </vt:lpstr>
      <vt:lpstr>Slide 14</vt:lpstr>
      <vt:lpstr>Slide 15</vt:lpstr>
      <vt:lpstr>Slide 16</vt:lpstr>
      <vt:lpstr>Slide 17</vt:lpstr>
      <vt:lpstr>Rock Removal Methodologies</vt:lpstr>
      <vt:lpstr>Rock Removal - Drill and Blast Method</vt:lpstr>
      <vt:lpstr>Rock Removal - Drill and Blast Method</vt:lpstr>
      <vt:lpstr>Rock Removal QA/QC</vt:lpstr>
      <vt:lpstr>Slide 22</vt:lpstr>
      <vt:lpstr>Rock Removal Phase 2 Thebes River Miles 46-43 Massman Construction</vt:lpstr>
      <vt:lpstr>Rock Removal Phase 2 Thebes River Miles 46-43 Massman Construction</vt:lpstr>
      <vt:lpstr>Sites B, C, D, E Thebes River Miles 46-43 Massman Construction Update (As of 2-27-2014)</vt:lpstr>
      <vt:lpstr>Rock Removal Phase 2 Option 1 Thebes River Miles 44-42 Massman Construction</vt:lpstr>
      <vt:lpstr>Rock Removal Phase 2 Option 1 Thebes River Miles 44-42 Massman Construction</vt:lpstr>
      <vt:lpstr>Slide 28</vt:lpstr>
      <vt:lpstr>Rock Removal at RM 44.8</vt:lpstr>
      <vt:lpstr>Rock Removal at RM 44.8 June 2006 Survey</vt:lpstr>
      <vt:lpstr>Rock Removal at RM 44.8 October 2012 Survey</vt:lpstr>
      <vt:lpstr>Rock Removal at RM 44.8 February 2013 Survey</vt:lpstr>
      <vt:lpstr>Slide 33</vt:lpstr>
      <vt:lpstr>Slide 34</vt:lpstr>
      <vt:lpstr>Questions ? 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B3ECHIHN</cp:lastModifiedBy>
  <cp:revision>475</cp:revision>
  <dcterms:created xsi:type="dcterms:W3CDTF">2009-05-21T17:19:18Z</dcterms:created>
  <dcterms:modified xsi:type="dcterms:W3CDTF">2014-10-17T14:07:05Z</dcterms:modified>
</cp:coreProperties>
</file>