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handoutMasterIdLst>
    <p:handoutMasterId r:id="rId29"/>
  </p:handoutMasterIdLst>
  <p:sldIdLst>
    <p:sldId id="336" r:id="rId3"/>
    <p:sldId id="361" r:id="rId4"/>
    <p:sldId id="337" r:id="rId5"/>
    <p:sldId id="374" r:id="rId6"/>
    <p:sldId id="352" r:id="rId7"/>
    <p:sldId id="353" r:id="rId8"/>
    <p:sldId id="356" r:id="rId9"/>
    <p:sldId id="367" r:id="rId10"/>
    <p:sldId id="363" r:id="rId11"/>
    <p:sldId id="366" r:id="rId12"/>
    <p:sldId id="368" r:id="rId13"/>
    <p:sldId id="369" r:id="rId14"/>
    <p:sldId id="371" r:id="rId15"/>
    <p:sldId id="358" r:id="rId16"/>
    <p:sldId id="373" r:id="rId17"/>
    <p:sldId id="375" r:id="rId18"/>
    <p:sldId id="338" r:id="rId19"/>
    <p:sldId id="347" r:id="rId20"/>
    <p:sldId id="344" r:id="rId21"/>
    <p:sldId id="340" r:id="rId22"/>
    <p:sldId id="359" r:id="rId23"/>
    <p:sldId id="360" r:id="rId24"/>
    <p:sldId id="376" r:id="rId25"/>
    <p:sldId id="362" r:id="rId26"/>
    <p:sldId id="357"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958" autoAdjust="0"/>
  </p:normalViewPr>
  <p:slideViewPr>
    <p:cSldViewPr>
      <p:cViewPr>
        <p:scale>
          <a:sx n="70" d="100"/>
          <a:sy n="70" d="100"/>
        </p:scale>
        <p:origin x="-1422" y="-804"/>
      </p:cViewPr>
      <p:guideLst>
        <p:guide orient="horz" pos="2160"/>
        <p:guide pos="2880"/>
      </p:guideLst>
    </p:cSldViewPr>
  </p:slideViewPr>
  <p:notesTextViewPr>
    <p:cViewPr>
      <p:scale>
        <a:sx n="100" d="100"/>
        <a:sy n="100" d="100"/>
      </p:scale>
      <p:origin x="0" y="0"/>
    </p:cViewPr>
  </p:notesTextViewPr>
  <p:sorterViewPr>
    <p:cViewPr>
      <p:scale>
        <a:sx n="90" d="100"/>
        <a:sy n="90" d="100"/>
      </p:scale>
      <p:origin x="0" y="228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5221"/>
          </a:xfrm>
          <a:prstGeom prst="rect">
            <a:avLst/>
          </a:prstGeom>
        </p:spPr>
        <p:txBody>
          <a:bodyPr vert="horz" lIns="92844" tIns="46422" rIns="92844" bIns="46422" rtlCol="0"/>
          <a:lstStyle>
            <a:lvl1pPr algn="l">
              <a:defRPr sz="1200"/>
            </a:lvl1pPr>
          </a:lstStyle>
          <a:p>
            <a:endParaRPr lang="en-US"/>
          </a:p>
        </p:txBody>
      </p:sp>
      <p:sp>
        <p:nvSpPr>
          <p:cNvPr id="3" name="Date Placeholder 2"/>
          <p:cNvSpPr>
            <a:spLocks noGrp="1"/>
          </p:cNvSpPr>
          <p:nvPr>
            <p:ph type="dt" sz="quarter" idx="1"/>
          </p:nvPr>
        </p:nvSpPr>
        <p:spPr>
          <a:xfrm>
            <a:off x="3970938" y="3"/>
            <a:ext cx="3037840" cy="465221"/>
          </a:xfrm>
          <a:prstGeom prst="rect">
            <a:avLst/>
          </a:prstGeom>
        </p:spPr>
        <p:txBody>
          <a:bodyPr vert="horz" lIns="92844" tIns="46422" rIns="92844" bIns="46422" rtlCol="0"/>
          <a:lstStyle>
            <a:lvl1pPr algn="r">
              <a:defRPr sz="1200"/>
            </a:lvl1pPr>
          </a:lstStyle>
          <a:p>
            <a:fld id="{C2AF9FD1-7FBB-42E4-8A2A-AB7B10F87BA4}" type="datetimeFigureOut">
              <a:rPr lang="en-US" smtClean="0"/>
              <a:pPr/>
              <a:t>10/17/2014</a:t>
            </a:fld>
            <a:endParaRPr lang="en-US"/>
          </a:p>
        </p:txBody>
      </p:sp>
      <p:sp>
        <p:nvSpPr>
          <p:cNvPr id="4" name="Footer Placeholder 3"/>
          <p:cNvSpPr>
            <a:spLocks noGrp="1"/>
          </p:cNvSpPr>
          <p:nvPr>
            <p:ph type="ftr" sz="quarter" idx="2"/>
          </p:nvPr>
        </p:nvSpPr>
        <p:spPr>
          <a:xfrm>
            <a:off x="0" y="8829578"/>
            <a:ext cx="3037840" cy="465221"/>
          </a:xfrm>
          <a:prstGeom prst="rect">
            <a:avLst/>
          </a:prstGeom>
        </p:spPr>
        <p:txBody>
          <a:bodyPr vert="horz" lIns="92844" tIns="46422" rIns="92844" bIns="4642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578"/>
            <a:ext cx="3037840" cy="465221"/>
          </a:xfrm>
          <a:prstGeom prst="rect">
            <a:avLst/>
          </a:prstGeom>
        </p:spPr>
        <p:txBody>
          <a:bodyPr vert="horz" lIns="92844" tIns="46422" rIns="92844" bIns="46422" rtlCol="0" anchor="b"/>
          <a:lstStyle>
            <a:lvl1pPr algn="r">
              <a:defRPr sz="1200"/>
            </a:lvl1pPr>
          </a:lstStyle>
          <a:p>
            <a:fld id="{2892048A-3806-4DA0-9944-C1333B3A843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44" tIns="46422" rIns="92844" bIns="46422"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2844" tIns="46422" rIns="92844" bIns="46422" rtlCol="0"/>
          <a:lstStyle>
            <a:lvl1pPr algn="r">
              <a:defRPr sz="1200"/>
            </a:lvl1pPr>
          </a:lstStyle>
          <a:p>
            <a:fld id="{4E990993-422A-4750-9204-D4A183205CF0}" type="datetimeFigureOut">
              <a:rPr lang="en-US" smtClean="0"/>
              <a:pPr/>
              <a:t>10/17/2014</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2844" tIns="46422" rIns="92844" bIns="46422"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844" tIns="46422" rIns="92844" bIns="4642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2844" tIns="46422" rIns="92844" bIns="4642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844" tIns="46422" rIns="92844" bIns="46422" rtlCol="0" anchor="b"/>
          <a:lstStyle>
            <a:lvl1pPr algn="r">
              <a:defRPr sz="1200"/>
            </a:lvl1pPr>
          </a:lstStyle>
          <a:p>
            <a:fld id="{F2D2022B-C785-48DE-9C4B-F5EA44824CF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51A6FD4-99D3-431E-A315-F949D7D200BE}" type="slidenum">
              <a:rPr lang="en-US"/>
              <a:pPr/>
              <a:t>1</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dirty="0" smtClean="0">
                <a:latin typeface="Arial" charset="0"/>
              </a:rPr>
              <a:t>Focus at this conference is coastal, but also extends to other USACE business lines: Flood Risk Management, Hydropower,</a:t>
            </a:r>
            <a:r>
              <a:rPr lang="en-US" baseline="0" dirty="0" smtClean="0">
                <a:latin typeface="Arial" charset="0"/>
              </a:rPr>
              <a:t> etc.</a:t>
            </a:r>
            <a:endParaRPr 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F89E9C8B-EC60-4A00-84C7-F86EE5CDACF3}" type="slidenum">
              <a:rPr lang="en-US"/>
              <a:pPr/>
              <a:t>10</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US" dirty="0" smtClean="0"/>
              <a:t>Design</a:t>
            </a:r>
            <a:r>
              <a:rPr lang="en-US" baseline="0" dirty="0" smtClean="0"/>
              <a:t> with notched noses further enhances the habitat diversity creating both deep pool and shallow emergent sand bars contributing to habitat needs for many key river species, both fish and birds.</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Shore protection using</a:t>
            </a:r>
            <a:r>
              <a:rPr lang="en-US" baseline="0" dirty="0" smtClean="0"/>
              <a:t> reef habitat breakwaters – generally for low to moderate wave climates, modules size adjusted based on site needs, three or more rows to be effective, some monitoring to support success.  Used rather than hardening shorelines.  Keeps the ecological edge.</a:t>
            </a:r>
            <a:endParaRPr lang="en-US" dirty="0"/>
          </a:p>
        </p:txBody>
      </p:sp>
      <p:sp>
        <p:nvSpPr>
          <p:cNvPr id="4" name="Slide Number Placeholder 3"/>
          <p:cNvSpPr>
            <a:spLocks noGrp="1"/>
          </p:cNvSpPr>
          <p:nvPr>
            <p:ph type="sldNum" sz="quarter" idx="10"/>
          </p:nvPr>
        </p:nvSpPr>
        <p:spPr/>
        <p:txBody>
          <a:bodyPr/>
          <a:lstStyle/>
          <a:p>
            <a:fld id="{3636E043-FCD7-4481-8F99-5E6D6D06B9B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Habitat features</a:t>
            </a:r>
            <a:r>
              <a:rPr lang="en-US" baseline="0" dirty="0" smtClean="0"/>
              <a:t> designed as part of marina construction to provide habitat types that were historically lost to development throughout the system.</a:t>
            </a:r>
            <a:endParaRPr lang="en-US" dirty="0"/>
          </a:p>
        </p:txBody>
      </p:sp>
      <p:sp>
        <p:nvSpPr>
          <p:cNvPr id="4" name="Slide Number Placeholder 3"/>
          <p:cNvSpPr>
            <a:spLocks noGrp="1"/>
          </p:cNvSpPr>
          <p:nvPr>
            <p:ph type="sldNum" sz="quarter" idx="10"/>
          </p:nvPr>
        </p:nvSpPr>
        <p:spPr/>
        <p:txBody>
          <a:bodyPr/>
          <a:lstStyle/>
          <a:p>
            <a:fld id="{3636E043-FCD7-4481-8F99-5E6D6D06B9B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Seattle needs to rehabilitate </a:t>
            </a:r>
            <a:r>
              <a:rPr lang="en-US" baseline="0" dirty="0" smtClean="0"/>
              <a:t>a few 1000 meters of seawall and has studied different designs to help support needs of juvenile </a:t>
            </a:r>
            <a:r>
              <a:rPr lang="en-US" baseline="0" dirty="0" err="1" smtClean="0"/>
              <a:t>salmonids</a:t>
            </a:r>
            <a:r>
              <a:rPr lang="en-US" baseline="0" dirty="0" smtClean="0"/>
              <a:t>.  Designs intended to provide both shelter and habitat for species that serve as food sources.</a:t>
            </a:r>
            <a:endParaRPr lang="en-US" dirty="0"/>
          </a:p>
        </p:txBody>
      </p:sp>
      <p:sp>
        <p:nvSpPr>
          <p:cNvPr id="4" name="Slide Number Placeholder 3"/>
          <p:cNvSpPr>
            <a:spLocks noGrp="1"/>
          </p:cNvSpPr>
          <p:nvPr>
            <p:ph type="sldNum" sz="quarter" idx="10"/>
          </p:nvPr>
        </p:nvSpPr>
        <p:spPr/>
        <p:txBody>
          <a:bodyPr/>
          <a:lstStyle/>
          <a:p>
            <a:fld id="{3636E043-FCD7-4481-8F99-5E6D6D06B9B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209FA1-2E3F-4A99-B4BB-B0AB311A7A4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D2022B-C785-48DE-9C4B-F5EA44824CF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endParaRPr lang="en-US" sz="1100" dirty="0" smtClean="0"/>
          </a:p>
        </p:txBody>
      </p:sp>
      <p:sp>
        <p:nvSpPr>
          <p:cNvPr id="23556" name="Slide Number Placeholder 3"/>
          <p:cNvSpPr>
            <a:spLocks noGrp="1"/>
          </p:cNvSpPr>
          <p:nvPr>
            <p:ph type="sldNum" sz="quarter" idx="5"/>
          </p:nvPr>
        </p:nvSpPr>
        <p:spPr>
          <a:noFill/>
        </p:spPr>
        <p:txBody>
          <a:bodyPr/>
          <a:lstStyle/>
          <a:p>
            <a:fld id="{393BDC8C-73B6-43AD-AB94-6EFCA6A1AEB2}"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D2022B-C785-48DE-9C4B-F5EA44824CF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D2022B-C785-48DE-9C4B-F5EA44824CF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D2022B-C785-48DE-9C4B-F5EA44824CF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E5DDAAA-5135-4722-90C6-3B9339E64E35}"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D2022B-C785-48DE-9C4B-F5EA44824CF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D2022B-C785-48DE-9C4B-F5EA44824CF6}"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D2022B-C785-48DE-9C4B-F5EA44824CF6}"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en-US" smtClean="0"/>
              <a:t>Multi-beam screen clip from 9 April 2014 survey. Spawning bed begins at about 60+00 per arrow.</a:t>
            </a:r>
          </a:p>
          <a:p>
            <a:endParaRPr lang="en-US" smtClean="0"/>
          </a:p>
          <a:p>
            <a:r>
              <a:rPr lang="en-US" smtClean="0"/>
              <a:t>Next steps are to monitor the beds for use by fish species, led by local academic partner.</a:t>
            </a:r>
          </a:p>
        </p:txBody>
      </p:sp>
      <p:sp>
        <p:nvSpPr>
          <p:cNvPr id="41988" name="Slide Number Placeholder 3"/>
          <p:cNvSpPr>
            <a:spLocks noGrp="1"/>
          </p:cNvSpPr>
          <p:nvPr>
            <p:ph type="sldNum" sz="quarter" idx="5"/>
          </p:nvPr>
        </p:nvSpPr>
        <p:spPr>
          <a:noFill/>
        </p:spPr>
        <p:txBody>
          <a:bodyPr/>
          <a:lstStyle/>
          <a:p>
            <a:fld id="{1F27E817-D3F3-40D7-8911-C02542E621B0}"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Island in Atchafalaya River formed thru beneficial use of dredged material.  Dredged material is placed upstream of a natural sandbar, allowing river currents to carry dredged material into and nourish the sandbar.  After 2 or 3 placement events, the sandbar transformed into an island; after 7 placement events, the island is now about 90-acres.  The island contains unique habitats because of this “Engineering with Nature”.  Higher elevation areas resemble prairies (A), interior pools have formed shallow open-water habitat (B), and mature stands of trees formed along oldest area (C).  The center even features a 15-acre stand of lotus.</a:t>
            </a:r>
          </a:p>
          <a:p>
            <a:endParaRPr lang="en-US" dirty="0" smtClean="0"/>
          </a:p>
        </p:txBody>
      </p:sp>
      <p:sp>
        <p:nvSpPr>
          <p:cNvPr id="4" name="Slide Number Placeholder 3"/>
          <p:cNvSpPr>
            <a:spLocks noGrp="1"/>
          </p:cNvSpPr>
          <p:nvPr>
            <p:ph type="sldNum" sz="quarter" idx="10"/>
          </p:nvPr>
        </p:nvSpPr>
        <p:spPr/>
        <p:txBody>
          <a:bodyPr/>
          <a:lstStyle/>
          <a:p>
            <a:fld id="{48E58232-2514-44DB-AF9C-51001649766C}"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E5DDAAA-5135-4722-90C6-3B9339E64E35}" type="slidenum">
              <a:rPr lang="en-US" smtClean="0"/>
              <a:pPr>
                <a:defRPr/>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E5DDAAA-5135-4722-90C6-3B9339E64E35}"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D2022B-C785-48DE-9C4B-F5EA44824CF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5187C0-2888-4A68-A4E9-9191F177A91C}" type="slidenum">
              <a:rPr lang="en-US"/>
              <a:pPr/>
              <a:t>5</a:t>
            </a:fld>
            <a:endParaRPr lang="en-US"/>
          </a:p>
        </p:txBody>
      </p:sp>
      <p:sp>
        <p:nvSpPr>
          <p:cNvPr id="393218" name="Rectangle 2"/>
          <p:cNvSpPr>
            <a:spLocks noGrp="1" noRot="1" noChangeAspect="1" noChangeArrowheads="1" noTextEdit="1"/>
          </p:cNvSpPr>
          <p:nvPr>
            <p:ph type="sldImg"/>
          </p:nvPr>
        </p:nvSpPr>
        <p:spPr>
          <a:ln/>
        </p:spPr>
      </p:sp>
      <p:sp>
        <p:nvSpPr>
          <p:cNvPr id="3932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5187C0-2888-4A68-A4E9-9191F177A91C}" type="slidenum">
              <a:rPr lang="en-US"/>
              <a:pPr/>
              <a:t>6</a:t>
            </a:fld>
            <a:endParaRPr lang="en-US"/>
          </a:p>
        </p:txBody>
      </p:sp>
      <p:sp>
        <p:nvSpPr>
          <p:cNvPr id="393218" name="Rectangle 2"/>
          <p:cNvSpPr>
            <a:spLocks noGrp="1" noRot="1" noChangeAspect="1" noChangeArrowheads="1" noTextEdit="1"/>
          </p:cNvSpPr>
          <p:nvPr>
            <p:ph type="sldImg"/>
          </p:nvPr>
        </p:nvSpPr>
        <p:spPr>
          <a:ln/>
        </p:spPr>
      </p:sp>
      <p:sp>
        <p:nvSpPr>
          <p:cNvPr id="393219" name="Rectangle 3"/>
          <p:cNvSpPr>
            <a:spLocks noGrp="1" noChangeArrowheads="1"/>
          </p:cNvSpPr>
          <p:nvPr>
            <p:ph type="body" idx="1"/>
          </p:nvPr>
        </p:nvSpPr>
        <p:spPr/>
        <p:txBody>
          <a:bodyPr/>
          <a:lstStyle/>
          <a:p>
            <a:r>
              <a:rPr lang="en-US" dirty="0" smtClean="0"/>
              <a:t>Have been around for over a decade and recently re-invigorated.</a:t>
            </a:r>
            <a:r>
              <a:rPr lang="en-US" baseline="0" dirty="0" smtClean="0"/>
              <a:t>  Finding there way more and more into the culture.</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D2022B-C785-48DE-9C4B-F5EA44824CF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r>
              <a:rPr lang="en-US" sz="1100" dirty="0" smtClean="0"/>
              <a:t>The USACE real property inventory contains approximately 1,000 coastal structures, 2,500 recreation areas, 75 hydropower facilities, 200 plus locks, 600 dams, and seven laboratories. USACE is responsible for operating and maintenance costs for approximately 25,000 miles of navigable federal channels and over 300 commercial harbors which are not federally owned and are not part of the USACE real property inventory.</a:t>
            </a:r>
          </a:p>
          <a:p>
            <a:endParaRPr lang="en-US" sz="1100" dirty="0" smtClean="0"/>
          </a:p>
          <a:p>
            <a:r>
              <a:rPr lang="en-US" sz="1100" dirty="0" smtClean="0"/>
              <a:t>https://cadbim.usace.army.mil/MyFiles/3/0/usace_amp.pdf</a:t>
            </a:r>
            <a:endParaRPr lang="en-US" sz="1100" dirty="0"/>
          </a:p>
        </p:txBody>
      </p:sp>
      <p:sp>
        <p:nvSpPr>
          <p:cNvPr id="23556" name="Slide Number Placeholder 3"/>
          <p:cNvSpPr>
            <a:spLocks noGrp="1"/>
          </p:cNvSpPr>
          <p:nvPr>
            <p:ph type="sldNum" sz="quarter" idx="5"/>
          </p:nvPr>
        </p:nvSpPr>
        <p:spPr>
          <a:noFill/>
        </p:spPr>
        <p:txBody>
          <a:bodyPr/>
          <a:lstStyle/>
          <a:p>
            <a:fld id="{393BDC8C-73B6-43AD-AB94-6EFCA6A1AEB2}"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36EDC074-3C7B-4F56-8D9C-89BEE3CE5084}" type="slidenum">
              <a:rPr lang="en-US"/>
              <a:pPr/>
              <a:t>9</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dirty="0" smtClean="0"/>
              <a:t>Chevron</a:t>
            </a:r>
            <a:r>
              <a:rPr lang="en-US" baseline="0" dirty="0" smtClean="0"/>
              <a:t> provides an excellent example of EWN principles.  Why?  Next few slides used to answer the question.  Note scale – roads &amp; houses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0EF4CA-EB63-4C5A-B92D-FEDE9B06F1D9}" type="datetimeFigureOut">
              <a:rPr lang="en-US" smtClean="0"/>
              <a:pPr/>
              <a:t>10/17/2014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2BAC-0A20-48ED-B350-BD4525F1AD0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0EF4CA-EB63-4C5A-B92D-FEDE9B06F1D9}" type="datetimeFigureOut">
              <a:rPr lang="en-US" smtClean="0"/>
              <a:pPr/>
              <a:t>10/17/2014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2BAC-0A20-48ED-B350-BD4525F1AD0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0EF4CA-EB63-4C5A-B92D-FEDE9B06F1D9}" type="datetimeFigureOut">
              <a:rPr lang="en-US" smtClean="0"/>
              <a:pPr/>
              <a:t>10/17/2014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2BAC-0A20-48ED-B350-BD4525F1AD0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0EF4CA-EB63-4C5A-B92D-FEDE9B06F1D9}" type="datetimeFigureOut">
              <a:rPr lang="en-US" smtClean="0"/>
              <a:pPr/>
              <a:t>10/17/2014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2BAC-0A20-48ED-B350-BD4525F1AD0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0EF4CA-EB63-4C5A-B92D-FEDE9B06F1D9}" type="datetimeFigureOut">
              <a:rPr lang="en-US" smtClean="0"/>
              <a:pPr/>
              <a:t>10/17/2014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2BAC-0A20-48ED-B350-BD4525F1AD0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0EF4CA-EB63-4C5A-B92D-FEDE9B06F1D9}" type="datetimeFigureOut">
              <a:rPr lang="en-US" smtClean="0"/>
              <a:pPr/>
              <a:t>10/17/2014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E2BAC-0A20-48ED-B350-BD4525F1AD0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0EF4CA-EB63-4C5A-B92D-FEDE9B06F1D9}" type="datetimeFigureOut">
              <a:rPr lang="en-US" smtClean="0"/>
              <a:pPr/>
              <a:t>10/17/2014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6E2BAC-0A20-48ED-B350-BD4525F1AD0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0EF4CA-EB63-4C5A-B92D-FEDE9B06F1D9}" type="datetimeFigureOut">
              <a:rPr lang="en-US" smtClean="0"/>
              <a:pPr/>
              <a:t>10/17/2014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6E2BAC-0A20-48ED-B350-BD4525F1AD0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0EF4CA-EB63-4C5A-B92D-FEDE9B06F1D9}" type="datetimeFigureOut">
              <a:rPr lang="en-US" smtClean="0"/>
              <a:pPr/>
              <a:t>10/17/2014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6E2BAC-0A20-48ED-B350-BD4525F1AD0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0EF4CA-EB63-4C5A-B92D-FEDE9B06F1D9}" type="datetimeFigureOut">
              <a:rPr lang="en-US" smtClean="0"/>
              <a:pPr/>
              <a:t>10/17/2014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E2BAC-0A20-48ED-B350-BD4525F1AD0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0EF4CA-EB63-4C5A-B92D-FEDE9B06F1D9}" type="datetimeFigureOut">
              <a:rPr lang="en-US" smtClean="0"/>
              <a:pPr/>
              <a:t>10/17/2014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E2BAC-0A20-48ED-B350-BD4525F1AD0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gif"/><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EF4CA-EB63-4C5A-B92D-FEDE9B06F1D9}" type="datetimeFigureOut">
              <a:rPr lang="en-US" smtClean="0"/>
              <a:pPr/>
              <a:t>10/17/2014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6E2BAC-0A20-48ED-B350-BD4525F1AD0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pic>
        <p:nvPicPr>
          <p:cNvPr id="104453" name="Picture 5" descr="C:\Users\U4EPETJF\Documents\Graphics\Seagrass 2.gif"/>
          <p:cNvPicPr>
            <a:picLocks noChangeAspect="1" noChangeArrowheads="1"/>
          </p:cNvPicPr>
          <p:nvPr/>
        </p:nvPicPr>
        <p:blipFill>
          <a:blip r:embed="rId3" cstate="screen"/>
          <a:srcRect/>
          <a:stretch>
            <a:fillRect/>
          </a:stretch>
        </p:blipFill>
        <p:spPr bwMode="auto">
          <a:xfrm>
            <a:off x="4343400" y="3486534"/>
            <a:ext cx="2743201" cy="1885950"/>
          </a:xfrm>
          <a:prstGeom prst="rect">
            <a:avLst/>
          </a:prstGeom>
          <a:noFill/>
        </p:spPr>
      </p:pic>
      <p:pic>
        <p:nvPicPr>
          <p:cNvPr id="1028" name="Picture 13" descr="MCRSJ 06 110"/>
          <p:cNvPicPr>
            <a:picLocks noChangeAspect="1" noChangeArrowheads="1"/>
          </p:cNvPicPr>
          <p:nvPr/>
        </p:nvPicPr>
        <p:blipFill>
          <a:blip r:embed="rId4" cstate="screen"/>
          <a:srcRect/>
          <a:stretch>
            <a:fillRect/>
          </a:stretch>
        </p:blipFill>
        <p:spPr bwMode="auto">
          <a:xfrm>
            <a:off x="4665663" y="2014320"/>
            <a:ext cx="3168650" cy="2155825"/>
          </a:xfrm>
          <a:prstGeom prst="rect">
            <a:avLst/>
          </a:prstGeom>
          <a:noFill/>
          <a:ln w="9525">
            <a:noFill/>
            <a:miter lim="800000"/>
            <a:headEnd/>
            <a:tailEnd/>
          </a:ln>
        </p:spPr>
      </p:pic>
      <p:pic>
        <p:nvPicPr>
          <p:cNvPr id="14" name="Picture 13" descr="Guntersville Lock Tennessee River 2502-51 cropped.jpg"/>
          <p:cNvPicPr>
            <a:picLocks noChangeAspect="1"/>
          </p:cNvPicPr>
          <p:nvPr userDrawn="1"/>
        </p:nvPicPr>
        <p:blipFill>
          <a:blip r:embed="rId5" cstate="screen"/>
          <a:stretch>
            <a:fillRect/>
          </a:stretch>
        </p:blipFill>
        <p:spPr>
          <a:xfrm>
            <a:off x="7226440" y="1447800"/>
            <a:ext cx="1917559" cy="2135124"/>
          </a:xfrm>
          <a:prstGeom prst="rect">
            <a:avLst/>
          </a:prstGeom>
        </p:spPr>
      </p:pic>
      <p:sp>
        <p:nvSpPr>
          <p:cNvPr id="1029" name="Rectangle 2"/>
          <p:cNvSpPr>
            <a:spLocks noGrp="1" noChangeArrowheads="1"/>
          </p:cNvSpPr>
          <p:nvPr>
            <p:ph type="title"/>
          </p:nvPr>
        </p:nvSpPr>
        <p:spPr bwMode="auto">
          <a:xfrm>
            <a:off x="76200" y="152400"/>
            <a:ext cx="6324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PRESENTATION TITLE</a:t>
            </a:r>
          </a:p>
        </p:txBody>
      </p:sp>
      <p:pic>
        <p:nvPicPr>
          <p:cNvPr id="104451" name="Picture 3" descr="C:\Users\U4EPETJF\Documents\Projects\Environmental Enhancements Navigation Infrastructure\FY11\Workshop Slide Show\Chevron Alan Dooley MissRiv-09-18-07-AD_2014 small.jpg"/>
          <p:cNvPicPr>
            <a:picLocks noChangeAspect="1" noChangeArrowheads="1"/>
          </p:cNvPicPr>
          <p:nvPr/>
        </p:nvPicPr>
        <p:blipFill>
          <a:blip r:embed="rId6" cstate="screen"/>
          <a:srcRect/>
          <a:stretch>
            <a:fillRect/>
          </a:stretch>
        </p:blipFill>
        <p:spPr bwMode="auto">
          <a:xfrm>
            <a:off x="4011339" y="5031063"/>
            <a:ext cx="5132661" cy="1826937"/>
          </a:xfrm>
          <a:prstGeom prst="rect">
            <a:avLst/>
          </a:prstGeom>
          <a:noFill/>
        </p:spPr>
      </p:pic>
      <p:grpSp>
        <p:nvGrpSpPr>
          <p:cNvPr id="2" name="Group 27"/>
          <p:cNvGrpSpPr>
            <a:grpSpLocks/>
          </p:cNvGrpSpPr>
          <p:nvPr userDrawn="1"/>
        </p:nvGrpSpPr>
        <p:grpSpPr bwMode="auto">
          <a:xfrm>
            <a:off x="0" y="0"/>
            <a:ext cx="9144000" cy="6861175"/>
            <a:chOff x="-9421" y="-39"/>
            <a:chExt cx="5760" cy="4322"/>
          </a:xfrm>
        </p:grpSpPr>
        <p:pic>
          <p:nvPicPr>
            <p:cNvPr id="1037" name="Picture 23" descr="ppt_camo_bkgrnd-03"/>
            <p:cNvPicPr>
              <a:picLocks noChangeAspect="1" noChangeArrowheads="1"/>
            </p:cNvPicPr>
            <p:nvPr userDrawn="1"/>
          </p:nvPicPr>
          <p:blipFill>
            <a:blip r:embed="rId7" cstate="screen"/>
            <a:srcRect/>
            <a:stretch>
              <a:fillRect/>
            </a:stretch>
          </p:blipFill>
          <p:spPr bwMode="auto">
            <a:xfrm>
              <a:off x="-9421" y="-39"/>
              <a:ext cx="5760" cy="4322"/>
            </a:xfrm>
            <a:prstGeom prst="rect">
              <a:avLst/>
            </a:prstGeom>
            <a:noFill/>
            <a:ln w="9525">
              <a:noFill/>
              <a:miter lim="800000"/>
              <a:headEnd/>
              <a:tailEnd/>
            </a:ln>
          </p:spPr>
        </p:pic>
        <p:pic>
          <p:nvPicPr>
            <p:cNvPr id="1038" name="Picture 21" descr="white_curve"/>
            <p:cNvPicPr>
              <a:picLocks noChangeAspect="1" noChangeArrowheads="1"/>
            </p:cNvPicPr>
            <p:nvPr userDrawn="1"/>
          </p:nvPicPr>
          <p:blipFill>
            <a:blip r:embed="rId8" cstate="screen"/>
            <a:srcRect/>
            <a:stretch>
              <a:fillRect/>
            </a:stretch>
          </p:blipFill>
          <p:spPr bwMode="auto">
            <a:xfrm>
              <a:off x="-6927" y="904"/>
              <a:ext cx="3266" cy="3367"/>
            </a:xfrm>
            <a:prstGeom prst="rect">
              <a:avLst/>
            </a:prstGeom>
            <a:noFill/>
            <a:ln w="9525">
              <a:noFill/>
              <a:miter lim="800000"/>
              <a:headEnd/>
              <a:tailEnd/>
            </a:ln>
          </p:spPr>
        </p:pic>
      </p:grpSp>
      <p:pic>
        <p:nvPicPr>
          <p:cNvPr id="1036" name="Picture 8" descr="USACE_logo"/>
          <p:cNvPicPr>
            <a:picLocks noChangeAspect="1" noChangeArrowheads="1"/>
          </p:cNvPicPr>
          <p:nvPr/>
        </p:nvPicPr>
        <p:blipFill>
          <a:blip r:embed="rId9" cstate="screen"/>
          <a:srcRect/>
          <a:stretch>
            <a:fillRect/>
          </a:stretch>
        </p:blipFill>
        <p:spPr bwMode="auto">
          <a:xfrm>
            <a:off x="1428093" y="5146676"/>
            <a:ext cx="1371600" cy="938213"/>
          </a:xfrm>
          <a:prstGeom prst="rect">
            <a:avLst/>
          </a:prstGeom>
          <a:noFill/>
          <a:ln w="9525">
            <a:noFill/>
            <a:miter lim="800000"/>
            <a:headEnd/>
            <a:tailEnd/>
          </a:ln>
        </p:spPr>
      </p:pic>
      <p:sp>
        <p:nvSpPr>
          <p:cNvPr id="12" name="Text Box 9"/>
          <p:cNvSpPr txBox="1">
            <a:spLocks noChangeArrowheads="1"/>
          </p:cNvSpPr>
          <p:nvPr/>
        </p:nvSpPr>
        <p:spPr bwMode="auto">
          <a:xfrm>
            <a:off x="231118" y="6096001"/>
            <a:ext cx="3597275" cy="549275"/>
          </a:xfrm>
          <a:prstGeom prst="rect">
            <a:avLst/>
          </a:prstGeom>
          <a:noFill/>
          <a:ln w="9525">
            <a:noFill/>
            <a:miter lim="800000"/>
            <a:headEnd/>
            <a:tailEnd/>
          </a:ln>
          <a:effectLst/>
        </p:spPr>
        <p:txBody>
          <a:bodyPr>
            <a:spAutoFit/>
          </a:bodyPr>
          <a:lstStyle/>
          <a:p>
            <a:r>
              <a:rPr lang="en-US" sz="1200" dirty="0">
                <a:solidFill>
                  <a:schemeClr val="tx1"/>
                </a:solidFill>
              </a:rPr>
              <a:t>US Army Corps of Engineers</a:t>
            </a:r>
          </a:p>
          <a:p>
            <a:r>
              <a:rPr lang="en-US" sz="1800" dirty="0">
                <a:solidFill>
                  <a:schemeClr val="tx1"/>
                </a:solidFill>
              </a:rPr>
              <a:t>BUILDING STRONG</a:t>
            </a:r>
            <a:r>
              <a:rPr lang="en-US" sz="1400" baseline="-25000" dirty="0">
                <a:solidFill>
                  <a:schemeClr val="tx1"/>
                </a:solidFill>
              </a:rPr>
              <a:t>®</a:t>
            </a:r>
          </a:p>
        </p:txBody>
      </p:sp>
      <p:pic>
        <p:nvPicPr>
          <p:cNvPr id="13" name="Picture 12" descr="Grooved Block DSC_3635 Cropped.JPG"/>
          <p:cNvPicPr>
            <a:picLocks noChangeAspect="1"/>
          </p:cNvPicPr>
          <p:nvPr userDrawn="1"/>
        </p:nvPicPr>
        <p:blipFill>
          <a:blip r:embed="rId10" cstate="screen"/>
          <a:stretch>
            <a:fillRect/>
          </a:stretch>
        </p:blipFill>
        <p:spPr>
          <a:xfrm>
            <a:off x="7086600" y="3276600"/>
            <a:ext cx="2081583" cy="182737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Lst>
  <p:transition spd="med"/>
  <p:txStyles>
    <p:titleStyle>
      <a:lvl1pPr algn="l" rtl="0" eaLnBrk="1" fontAlgn="base" hangingPunct="1">
        <a:spcBef>
          <a:spcPct val="0"/>
        </a:spcBef>
        <a:spcAft>
          <a:spcPct val="0"/>
        </a:spcAft>
        <a:defRPr sz="3600" b="1">
          <a:solidFill>
            <a:schemeClr val="tx2"/>
          </a:solidFill>
          <a:latin typeface="+mj-lt"/>
          <a:ea typeface="ＭＳ Ｐゴシック" pitchFamily="-106" charset="-128"/>
          <a:cs typeface="ＭＳ Ｐゴシック" pitchFamily="-106" charset="-128"/>
        </a:defRPr>
      </a:lvl1pPr>
      <a:lvl2pPr algn="l" rtl="0" eaLnBrk="1" fontAlgn="base" hangingPunct="1">
        <a:spcBef>
          <a:spcPct val="0"/>
        </a:spcBef>
        <a:spcAft>
          <a:spcPct val="0"/>
        </a:spcAft>
        <a:defRPr sz="3600" b="1">
          <a:solidFill>
            <a:schemeClr val="tx2"/>
          </a:solidFill>
          <a:latin typeface="Arial" pitchFamily="-106" charset="0"/>
          <a:ea typeface="ＭＳ Ｐゴシック" pitchFamily="-106" charset="-128"/>
          <a:cs typeface="ＭＳ Ｐゴシック" pitchFamily="-106" charset="-128"/>
        </a:defRPr>
      </a:lvl2pPr>
      <a:lvl3pPr algn="l" rtl="0" eaLnBrk="1" fontAlgn="base" hangingPunct="1">
        <a:spcBef>
          <a:spcPct val="0"/>
        </a:spcBef>
        <a:spcAft>
          <a:spcPct val="0"/>
        </a:spcAft>
        <a:defRPr sz="3600" b="1">
          <a:solidFill>
            <a:schemeClr val="tx2"/>
          </a:solidFill>
          <a:latin typeface="Arial" pitchFamily="-106" charset="0"/>
          <a:ea typeface="ＭＳ Ｐゴシック" pitchFamily="-106" charset="-128"/>
          <a:cs typeface="ＭＳ Ｐゴシック" pitchFamily="-106" charset="-128"/>
        </a:defRPr>
      </a:lvl3pPr>
      <a:lvl4pPr algn="l" rtl="0" eaLnBrk="1" fontAlgn="base" hangingPunct="1">
        <a:spcBef>
          <a:spcPct val="0"/>
        </a:spcBef>
        <a:spcAft>
          <a:spcPct val="0"/>
        </a:spcAft>
        <a:defRPr sz="3600" b="1">
          <a:solidFill>
            <a:schemeClr val="tx2"/>
          </a:solidFill>
          <a:latin typeface="Arial" pitchFamily="-106" charset="0"/>
          <a:ea typeface="ＭＳ Ｐゴシック" pitchFamily="-106" charset="-128"/>
          <a:cs typeface="ＭＳ Ｐゴシック" pitchFamily="-106" charset="-128"/>
        </a:defRPr>
      </a:lvl4pPr>
      <a:lvl5pPr algn="l" rtl="0" eaLnBrk="1" fontAlgn="base" hangingPunct="1">
        <a:spcBef>
          <a:spcPct val="0"/>
        </a:spcBef>
        <a:spcAft>
          <a:spcPct val="0"/>
        </a:spcAft>
        <a:defRPr sz="3600" b="1">
          <a:solidFill>
            <a:schemeClr val="tx2"/>
          </a:solidFill>
          <a:latin typeface="Arial" pitchFamily="-106" charset="0"/>
          <a:ea typeface="ＭＳ Ｐゴシック" pitchFamily="-106" charset="-128"/>
          <a:cs typeface="ＭＳ Ｐゴシック" pitchFamily="-106" charset="-128"/>
        </a:defRPr>
      </a:lvl5pPr>
      <a:lvl6pPr marL="457200" algn="l" rtl="0" eaLnBrk="1" fontAlgn="base" hangingPunct="1">
        <a:spcBef>
          <a:spcPct val="0"/>
        </a:spcBef>
        <a:spcAft>
          <a:spcPct val="0"/>
        </a:spcAft>
        <a:defRPr sz="3600" b="1">
          <a:solidFill>
            <a:schemeClr val="tx2"/>
          </a:solidFill>
          <a:latin typeface="Arial" pitchFamily="-106" charset="0"/>
        </a:defRPr>
      </a:lvl6pPr>
      <a:lvl7pPr marL="914400" algn="l" rtl="0" eaLnBrk="1" fontAlgn="base" hangingPunct="1">
        <a:spcBef>
          <a:spcPct val="0"/>
        </a:spcBef>
        <a:spcAft>
          <a:spcPct val="0"/>
        </a:spcAft>
        <a:defRPr sz="3600" b="1">
          <a:solidFill>
            <a:schemeClr val="tx2"/>
          </a:solidFill>
          <a:latin typeface="Arial" pitchFamily="-106" charset="0"/>
        </a:defRPr>
      </a:lvl7pPr>
      <a:lvl8pPr marL="1371600" algn="l" rtl="0" eaLnBrk="1" fontAlgn="base" hangingPunct="1">
        <a:spcBef>
          <a:spcPct val="0"/>
        </a:spcBef>
        <a:spcAft>
          <a:spcPct val="0"/>
        </a:spcAft>
        <a:defRPr sz="3600" b="1">
          <a:solidFill>
            <a:schemeClr val="tx2"/>
          </a:solidFill>
          <a:latin typeface="Arial" pitchFamily="-106" charset="0"/>
        </a:defRPr>
      </a:lvl8pPr>
      <a:lvl9pPr marL="1828800" algn="l" rtl="0" eaLnBrk="1" fontAlgn="base" hangingPunct="1">
        <a:spcBef>
          <a:spcPct val="0"/>
        </a:spcBef>
        <a:spcAft>
          <a:spcPct val="0"/>
        </a:spcAft>
        <a:defRPr sz="3600" b="1">
          <a:solidFill>
            <a:schemeClr val="tx2"/>
          </a:solidFill>
          <a:latin typeface="Arial" pitchFamily="-106"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pitchFamily="-106" charset="-128"/>
          <a:cs typeface="ＭＳ Ｐゴシック" pitchFamily="-106"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pitchFamily="-106"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106"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106"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106"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06"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06"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06"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hyperlink" Target="https://sites.google.com/a/uw.edu/seattle-seawall-project/home" TargetMode="External"/><Relationship Id="rId7"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el.erdc.usace.army.mil/ewn/index.html" TargetMode="External"/><Relationship Id="rId4" Type="http://schemas.openxmlformats.org/officeDocument/2006/relationships/hyperlink" Target="http://155.82.160.6/applications/opj/V013/public/viewer.sw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9.jpeg"/></Relationships>
</file>

<file path=ppt/slides/_rels/slide2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50.jpeg"/><Relationship Id="rId7"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36.png"/><Relationship Id="rId4" Type="http://schemas.openxmlformats.org/officeDocument/2006/relationships/image" Target="../media/image51.jpeg"/></Relationships>
</file>

<file path=ppt/slides/_rels/slide2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png"/><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1.jpeg"/><Relationship Id="rId4" Type="http://schemas.openxmlformats.org/officeDocument/2006/relationships/image" Target="../media/image60.jpe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army.mil/media/amp/?bcpid=6981683001&amp;bctid=86666150001" TargetMode="External"/><Relationship Id="rId5" Type="http://schemas.openxmlformats.org/officeDocument/2006/relationships/image" Target="../media/image14.jpeg"/><Relationship Id="rId4" Type="http://schemas.openxmlformats.org/officeDocument/2006/relationships/hyperlink" Target="http://www.ecoshape.n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152400" y="1577975"/>
            <a:ext cx="6781800" cy="1470025"/>
          </a:xfrm>
        </p:spPr>
        <p:txBody>
          <a:bodyPr/>
          <a:lstStyle/>
          <a:p>
            <a:r>
              <a:rPr lang="en-US" sz="2800" dirty="0" smtClean="0"/>
              <a:t>Engineering With Nature: Sustainable, Multi-benefit Projects  </a:t>
            </a:r>
            <a:r>
              <a:rPr lang="en-US" sz="4000" dirty="0" smtClean="0">
                <a:latin typeface="Times New Roman" pitchFamily="18" charset="0"/>
                <a:cs typeface="Times New Roman" pitchFamily="18" charset="0"/>
              </a:rPr>
              <a:t/>
            </a:r>
            <a:br>
              <a:rPr lang="en-US" sz="4000" dirty="0" smtClean="0">
                <a:latin typeface="Times New Roman" pitchFamily="18" charset="0"/>
                <a:cs typeface="Times New Roman" pitchFamily="18" charset="0"/>
              </a:rPr>
            </a:br>
            <a:endParaRPr lang="en-US" sz="4000" dirty="0" smtClean="0">
              <a:latin typeface="Times New Roman" pitchFamily="18" charset="0"/>
              <a:cs typeface="Times New Roman" pitchFamily="18" charset="0"/>
            </a:endParaRPr>
          </a:p>
        </p:txBody>
      </p:sp>
      <p:sp>
        <p:nvSpPr>
          <p:cNvPr id="7" name="Subtitle 6"/>
          <p:cNvSpPr>
            <a:spLocks noGrp="1"/>
          </p:cNvSpPr>
          <p:nvPr>
            <p:ph type="subTitle" idx="1"/>
          </p:nvPr>
        </p:nvSpPr>
        <p:spPr/>
        <p:txBody>
          <a:bodyPr/>
          <a:lstStyle/>
          <a:p>
            <a:endParaRPr lang="en-US"/>
          </a:p>
        </p:txBody>
      </p:sp>
      <p:sp>
        <p:nvSpPr>
          <p:cNvPr id="27651" name="TextBox 2"/>
          <p:cNvSpPr txBox="1">
            <a:spLocks noChangeArrowheads="1"/>
          </p:cNvSpPr>
          <p:nvPr/>
        </p:nvSpPr>
        <p:spPr bwMode="auto">
          <a:xfrm>
            <a:off x="141310" y="2716602"/>
            <a:ext cx="5886450" cy="1661993"/>
          </a:xfrm>
          <a:prstGeom prst="rect">
            <a:avLst/>
          </a:prstGeom>
          <a:noFill/>
          <a:ln w="9525">
            <a:noFill/>
            <a:miter lim="800000"/>
            <a:headEnd/>
            <a:tailEnd/>
          </a:ln>
        </p:spPr>
        <p:txBody>
          <a:bodyPr wrap="square">
            <a:spAutoFit/>
          </a:bodyPr>
          <a:lstStyle/>
          <a:p>
            <a:pPr algn="l"/>
            <a:r>
              <a:rPr lang="en-US" sz="2400" dirty="0" smtClean="0">
                <a:solidFill>
                  <a:schemeClr val="tx2"/>
                </a:solidFill>
                <a:latin typeface="Calibri" pitchFamily="34" charset="0"/>
                <a:cs typeface="Calibri" pitchFamily="34" charset="0"/>
              </a:rPr>
              <a:t>Thomas J Fredette, PhD</a:t>
            </a:r>
          </a:p>
          <a:p>
            <a:pPr algn="l"/>
            <a:r>
              <a:rPr lang="en-US" sz="2400" dirty="0" smtClean="0">
                <a:solidFill>
                  <a:schemeClr val="tx2"/>
                </a:solidFill>
                <a:latin typeface="Calibri" pitchFamily="34" charset="0"/>
                <a:cs typeface="Calibri" pitchFamily="34" charset="0"/>
              </a:rPr>
              <a:t>and Michelle Bourne</a:t>
            </a:r>
            <a:r>
              <a:rPr lang="en-US" sz="2400" dirty="0">
                <a:solidFill>
                  <a:schemeClr val="tx2"/>
                </a:solidFill>
                <a:latin typeface="Calibri" pitchFamily="34" charset="0"/>
                <a:cs typeface="Calibri" pitchFamily="34" charset="0"/>
              </a:rPr>
              <a:t/>
            </a:r>
            <a:br>
              <a:rPr lang="en-US" sz="2400" dirty="0">
                <a:solidFill>
                  <a:schemeClr val="tx2"/>
                </a:solidFill>
                <a:latin typeface="Calibri" pitchFamily="34" charset="0"/>
                <a:cs typeface="Calibri" pitchFamily="34" charset="0"/>
              </a:rPr>
            </a:br>
            <a:r>
              <a:rPr lang="en-US" dirty="0" smtClean="0">
                <a:solidFill>
                  <a:schemeClr val="tx2"/>
                </a:solidFill>
                <a:latin typeface="Calibri" pitchFamily="34" charset="0"/>
                <a:cs typeface="Calibri" pitchFamily="34" charset="0"/>
              </a:rPr>
              <a:t>Environmental Laboratory</a:t>
            </a:r>
            <a:endParaRPr lang="en-US" dirty="0">
              <a:solidFill>
                <a:srgbClr val="000000"/>
              </a:solidFill>
              <a:latin typeface="Calibri" pitchFamily="34" charset="0"/>
              <a:cs typeface="Calibri" pitchFamily="34" charset="0"/>
            </a:endParaRPr>
          </a:p>
          <a:p>
            <a:pPr algn="l"/>
            <a:r>
              <a:rPr lang="en-US" dirty="0" smtClean="0">
                <a:solidFill>
                  <a:srgbClr val="000000"/>
                </a:solidFill>
                <a:latin typeface="Calibri" pitchFamily="34" charset="0"/>
                <a:cs typeface="Calibri" pitchFamily="34" charset="0"/>
              </a:rPr>
              <a:t>Engineer </a:t>
            </a:r>
            <a:r>
              <a:rPr lang="en-US" dirty="0">
                <a:solidFill>
                  <a:srgbClr val="000000"/>
                </a:solidFill>
                <a:latin typeface="Calibri" pitchFamily="34" charset="0"/>
                <a:cs typeface="Calibri" pitchFamily="34" charset="0"/>
              </a:rPr>
              <a:t>Research and Development </a:t>
            </a:r>
            <a:r>
              <a:rPr lang="en-US" dirty="0" smtClean="0">
                <a:solidFill>
                  <a:srgbClr val="000000"/>
                </a:solidFill>
                <a:latin typeface="Calibri" pitchFamily="34" charset="0"/>
                <a:cs typeface="Calibri" pitchFamily="34" charset="0"/>
              </a:rPr>
              <a:t>Center</a:t>
            </a:r>
          </a:p>
          <a:p>
            <a:pPr algn="l"/>
            <a:endParaRPr lang="en-US" dirty="0" smtClean="0">
              <a:solidFill>
                <a:srgbClr val="000000"/>
              </a:solidFill>
              <a:latin typeface="Calibri" pitchFamily="34" charset="0"/>
              <a:cs typeface="Calibri" pitchFamily="34" charset="0"/>
            </a:endParaRPr>
          </a:p>
        </p:txBody>
      </p:sp>
      <p:pic>
        <p:nvPicPr>
          <p:cNvPr id="4" name="Picture 3" descr="Engineering With Nature Logo sustainability_1.png"/>
          <p:cNvPicPr>
            <a:picLocks noChangeAspect="1"/>
          </p:cNvPicPr>
          <p:nvPr/>
        </p:nvPicPr>
        <p:blipFill>
          <a:blip r:embed="rId3" cstate="screen"/>
          <a:stretch>
            <a:fillRect/>
          </a:stretch>
        </p:blipFill>
        <p:spPr>
          <a:xfrm>
            <a:off x="5864773" y="6070784"/>
            <a:ext cx="1781503" cy="739918"/>
          </a:xfrm>
          <a:prstGeom prst="rect">
            <a:avLst/>
          </a:prstGeom>
        </p:spPr>
      </p:pic>
      <p:pic>
        <p:nvPicPr>
          <p:cNvPr id="5" name="Picture 4" descr="logo-2-line-name-and.png"/>
          <p:cNvPicPr>
            <a:picLocks noChangeAspect="1"/>
          </p:cNvPicPr>
          <p:nvPr/>
        </p:nvPicPr>
        <p:blipFill>
          <a:blip r:embed="rId4" cstate="screen">
            <a:extLst>
              <a:ext uri="{28A0092B-C50C-407E-A947-70E740481C1C}">
                <a14:useLocalDpi xmlns:a14="http://schemas.microsoft.com/office/drawing/2010/main" xmlns="" val="0"/>
              </a:ext>
            </a:extLst>
          </a:blip>
          <a:stretch>
            <a:fillRect/>
          </a:stretch>
        </p:blipFill>
        <p:spPr>
          <a:xfrm>
            <a:off x="6400800" y="198138"/>
            <a:ext cx="2514600" cy="1181192"/>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13"/>
          <p:cNvSpPr txBox="1">
            <a:spLocks noChangeArrowheads="1"/>
          </p:cNvSpPr>
          <p:nvPr/>
        </p:nvSpPr>
        <p:spPr bwMode="auto">
          <a:xfrm>
            <a:off x="288925" y="5802313"/>
            <a:ext cx="184150" cy="396875"/>
          </a:xfrm>
          <a:prstGeom prst="rect">
            <a:avLst/>
          </a:prstGeom>
          <a:noFill/>
          <a:ln w="9525">
            <a:noFill/>
            <a:miter lim="800000"/>
            <a:headEnd/>
            <a:tailEnd/>
          </a:ln>
        </p:spPr>
        <p:txBody>
          <a:bodyPr wrap="none">
            <a:spAutoFit/>
          </a:bodyPr>
          <a:lstStyle/>
          <a:p>
            <a:endParaRPr lang="en-US"/>
          </a:p>
        </p:txBody>
      </p:sp>
      <p:sp>
        <p:nvSpPr>
          <p:cNvPr id="94211" name="Title 7"/>
          <p:cNvSpPr>
            <a:spLocks noGrp="1"/>
          </p:cNvSpPr>
          <p:nvPr>
            <p:ph type="title"/>
          </p:nvPr>
        </p:nvSpPr>
        <p:spPr>
          <a:xfrm>
            <a:off x="122832" y="228600"/>
            <a:ext cx="3886200" cy="4316104"/>
          </a:xfrm>
        </p:spPr>
        <p:txBody>
          <a:bodyPr>
            <a:normAutofit fontScale="90000"/>
          </a:bodyPr>
          <a:lstStyle/>
          <a:p>
            <a:r>
              <a:rPr lang="en-US" sz="3300" dirty="0" smtClean="0">
                <a:solidFill>
                  <a:schemeClr val="tx1"/>
                </a:solidFill>
                <a:latin typeface="Arial" pitchFamily="34" charset="0"/>
                <a:cs typeface="Arial" pitchFamily="34" charset="0"/>
              </a:rPr>
              <a:t>Notched Chevron </a:t>
            </a:r>
            <a:br>
              <a:rPr lang="en-US" sz="3300" dirty="0" smtClean="0">
                <a:solidFill>
                  <a:schemeClr val="tx1"/>
                </a:solidFill>
                <a:latin typeface="Arial" pitchFamily="34" charset="0"/>
                <a:cs typeface="Arial" pitchFamily="34" charset="0"/>
              </a:rPr>
            </a:br>
            <a:r>
              <a:rPr lang="en-US" sz="3300" dirty="0" smtClean="0">
                <a:solidFill>
                  <a:schemeClr val="tx1"/>
                </a:solidFill>
                <a:latin typeface="Arial" pitchFamily="34" charset="0"/>
                <a:cs typeface="Arial" pitchFamily="34" charset="0"/>
              </a:rPr>
              <a:t>River Flow and Sediment Bed Behavior</a:t>
            </a:r>
            <a:r>
              <a:rPr lang="en-US" sz="3300" b="1" dirty="0" smtClean="0">
                <a:solidFill>
                  <a:schemeClr val="tx1"/>
                </a:solidFill>
                <a:latin typeface="Times New Roman" pitchFamily="18" charset="0"/>
                <a:cs typeface="Times New Roman" pitchFamily="18" charset="0"/>
              </a:rPr>
              <a:t/>
            </a:r>
            <a:br>
              <a:rPr lang="en-US" sz="3300" b="1" dirty="0" smtClean="0">
                <a:solidFill>
                  <a:schemeClr val="tx1"/>
                </a:solidFill>
                <a:latin typeface="Times New Roman" pitchFamily="18" charset="0"/>
                <a:cs typeface="Times New Roman" pitchFamily="18" charset="0"/>
              </a:rPr>
            </a:br>
            <a:r>
              <a:rPr lang="en-US" sz="3300" b="1" dirty="0" smtClean="0">
                <a:solidFill>
                  <a:schemeClr val="tx1"/>
                </a:solidFill>
                <a:latin typeface="Times New Roman" pitchFamily="18" charset="0"/>
                <a:cs typeface="Times New Roman" pitchFamily="18" charset="0"/>
              </a:rPr>
              <a:t/>
            </a:r>
            <a:br>
              <a:rPr lang="en-US" sz="3300" b="1" dirty="0" smtClean="0">
                <a:solidFill>
                  <a:schemeClr val="tx1"/>
                </a:solidFill>
                <a:latin typeface="Times New Roman" pitchFamily="18" charset="0"/>
                <a:cs typeface="Times New Roman" pitchFamily="18" charset="0"/>
              </a:rPr>
            </a:br>
            <a:r>
              <a:rPr lang="en-US" sz="2800" b="1" dirty="0" smtClean="0">
                <a:solidFill>
                  <a:schemeClr val="tx1"/>
                </a:solidFill>
                <a:latin typeface="Times New Roman" pitchFamily="18" charset="0"/>
                <a:cs typeface="Times New Roman" pitchFamily="18" charset="0"/>
              </a:rPr>
              <a:t>Center section of chevron at lower elevation (e.g., notched)</a:t>
            </a:r>
            <a:r>
              <a:rPr lang="en-US" sz="3300" b="1" dirty="0" smtClean="0">
                <a:solidFill>
                  <a:schemeClr val="tx1"/>
                </a:solidFill>
                <a:latin typeface="Times New Roman" pitchFamily="18" charset="0"/>
                <a:cs typeface="Times New Roman" pitchFamily="18" charset="0"/>
              </a:rPr>
              <a:t/>
            </a:r>
            <a:br>
              <a:rPr lang="en-US" sz="3300" b="1" dirty="0" smtClean="0">
                <a:solidFill>
                  <a:schemeClr val="tx1"/>
                </a:solidFill>
                <a:latin typeface="Times New Roman" pitchFamily="18" charset="0"/>
                <a:cs typeface="Times New Roman" pitchFamily="18" charset="0"/>
              </a:rPr>
            </a:br>
            <a:endParaRPr lang="en-US" sz="3300" b="1" dirty="0" smtClean="0">
              <a:solidFill>
                <a:schemeClr val="tx1"/>
              </a:solidFill>
              <a:latin typeface="Times New Roman" pitchFamily="18" charset="0"/>
              <a:cs typeface="Times New Roman" pitchFamily="18" charset="0"/>
            </a:endParaRPr>
          </a:p>
        </p:txBody>
      </p:sp>
      <p:pic>
        <p:nvPicPr>
          <p:cNvPr id="94212" name="Picture 6" descr="Screen shot 2010-08-04 at 5.12.01 .png"/>
          <p:cNvPicPr>
            <a:picLocks noChangeAspect="1"/>
          </p:cNvPicPr>
          <p:nvPr/>
        </p:nvPicPr>
        <p:blipFill>
          <a:blip r:embed="rId3" cstate="screen"/>
          <a:srcRect/>
          <a:stretch>
            <a:fillRect/>
          </a:stretch>
        </p:blipFill>
        <p:spPr bwMode="auto">
          <a:xfrm>
            <a:off x="4495800" y="143223"/>
            <a:ext cx="2590800" cy="6486177"/>
          </a:xfrm>
          <a:prstGeom prst="rect">
            <a:avLst/>
          </a:prstGeom>
          <a:noFill/>
          <a:ln w="9525">
            <a:noFill/>
            <a:miter lim="800000"/>
            <a:headEnd/>
            <a:tailEnd/>
          </a:ln>
        </p:spPr>
      </p:pic>
      <p:cxnSp>
        <p:nvCxnSpPr>
          <p:cNvPr id="6" name="Straight Arrow Connector 5"/>
          <p:cNvCxnSpPr/>
          <p:nvPr/>
        </p:nvCxnSpPr>
        <p:spPr bwMode="auto">
          <a:xfrm flipV="1">
            <a:off x="3733800" y="1295401"/>
            <a:ext cx="1981200" cy="1447799"/>
          </a:xfrm>
          <a:prstGeom prst="straightConnector1">
            <a:avLst/>
          </a:prstGeom>
          <a:solidFill>
            <a:schemeClr val="accent1"/>
          </a:solidFill>
          <a:ln w="76200" cap="flat" cmpd="sng" algn="ctr">
            <a:solidFill>
              <a:schemeClr val="bg2">
                <a:lumMod val="40000"/>
                <a:lumOff val="60000"/>
              </a:schemeClr>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C:\Users\U4EPETJF\Documents\Graphics\Pensacola Wave Attenuation Devices.jpg"/>
          <p:cNvPicPr>
            <a:picLocks noChangeAspect="1" noChangeArrowheads="1"/>
          </p:cNvPicPr>
          <p:nvPr/>
        </p:nvPicPr>
        <p:blipFill>
          <a:blip r:embed="rId3" cstate="screen"/>
          <a:srcRect/>
          <a:stretch>
            <a:fillRect/>
          </a:stretch>
        </p:blipFill>
        <p:spPr bwMode="auto">
          <a:xfrm>
            <a:off x="30044" y="157368"/>
            <a:ext cx="5797550" cy="3639109"/>
          </a:xfrm>
          <a:prstGeom prst="rect">
            <a:avLst/>
          </a:prstGeom>
          <a:noFill/>
        </p:spPr>
      </p:pic>
      <p:sp>
        <p:nvSpPr>
          <p:cNvPr id="53" name="Title 1"/>
          <p:cNvSpPr>
            <a:spLocks noGrp="1"/>
          </p:cNvSpPr>
          <p:nvPr>
            <p:ph type="title"/>
          </p:nvPr>
        </p:nvSpPr>
        <p:spPr>
          <a:xfrm>
            <a:off x="5734181" y="533666"/>
            <a:ext cx="3641835" cy="1143000"/>
          </a:xfrm>
        </p:spPr>
        <p:txBody>
          <a:bodyPr>
            <a:noAutofit/>
          </a:bodyPr>
          <a:lstStyle/>
          <a:p>
            <a:r>
              <a:rPr lang="en-US" sz="3600" dirty="0" smtClean="0">
                <a:latin typeface="Arial" pitchFamily="34" charset="0"/>
                <a:cs typeface="Arial" pitchFamily="34" charset="0"/>
              </a:rPr>
              <a:t>Reef Habitat Breakwaters, Pensacola, FL</a:t>
            </a:r>
            <a:endParaRPr lang="en-US" sz="3600" dirty="0">
              <a:latin typeface="Arial" pitchFamily="34" charset="0"/>
              <a:cs typeface="Arial" pitchFamily="34" charset="0"/>
            </a:endParaRPr>
          </a:p>
        </p:txBody>
      </p:sp>
      <p:cxnSp>
        <p:nvCxnSpPr>
          <p:cNvPr id="55" name="Straight Arrow Connector 54"/>
          <p:cNvCxnSpPr/>
          <p:nvPr/>
        </p:nvCxnSpPr>
        <p:spPr bwMode="auto">
          <a:xfrm flipH="1">
            <a:off x="3084394" y="1066800"/>
            <a:ext cx="2935406" cy="1171433"/>
          </a:xfrm>
          <a:prstGeom prst="straightConnector1">
            <a:avLst/>
          </a:prstGeom>
          <a:noFill/>
          <a:ln w="69850" cap="flat" cmpd="sng" algn="ctr">
            <a:solidFill>
              <a:schemeClr val="tx1"/>
            </a:solidFill>
            <a:prstDash val="solid"/>
            <a:round/>
            <a:headEnd type="none" w="med" len="med"/>
            <a:tailEnd type="arrow"/>
          </a:ln>
          <a:effectLst/>
        </p:spPr>
      </p:cxnSp>
      <p:sp>
        <p:nvSpPr>
          <p:cNvPr id="60" name="TextBox 59"/>
          <p:cNvSpPr txBox="1"/>
          <p:nvPr/>
        </p:nvSpPr>
        <p:spPr>
          <a:xfrm>
            <a:off x="372140" y="1924494"/>
            <a:ext cx="1477925" cy="646331"/>
          </a:xfrm>
          <a:prstGeom prst="rect">
            <a:avLst/>
          </a:prstGeom>
          <a:noFill/>
        </p:spPr>
        <p:txBody>
          <a:bodyPr wrap="square" rtlCol="0">
            <a:spAutoFit/>
          </a:bodyPr>
          <a:lstStyle/>
          <a:p>
            <a:r>
              <a:rPr lang="en-US" sz="1800" dirty="0" smtClean="0">
                <a:solidFill>
                  <a:schemeClr val="bg1"/>
                </a:solidFill>
                <a:latin typeface="Times New Roman" pitchFamily="18" charset="0"/>
                <a:cs typeface="Times New Roman" pitchFamily="18" charset="0"/>
              </a:rPr>
              <a:t>Cobble Mounds</a:t>
            </a:r>
            <a:endParaRPr lang="en-US" sz="1800" dirty="0">
              <a:solidFill>
                <a:schemeClr val="bg1"/>
              </a:solidFill>
              <a:latin typeface="Times New Roman" pitchFamily="18" charset="0"/>
              <a:cs typeface="Times New Roman" pitchFamily="18" charset="0"/>
            </a:endParaRPr>
          </a:p>
        </p:txBody>
      </p:sp>
      <p:pic>
        <p:nvPicPr>
          <p:cNvPr id="54" name="Picture 53" descr="Reef Ball Examples.jpg"/>
          <p:cNvPicPr>
            <a:picLocks noChangeAspect="1"/>
          </p:cNvPicPr>
          <p:nvPr/>
        </p:nvPicPr>
        <p:blipFill>
          <a:blip r:embed="rId4" cstate="screen"/>
          <a:stretch>
            <a:fillRect/>
          </a:stretch>
        </p:blipFill>
        <p:spPr>
          <a:xfrm>
            <a:off x="1039504" y="4119560"/>
            <a:ext cx="7048974" cy="2711144"/>
          </a:xfrm>
          <a:prstGeom prst="rect">
            <a:avLst/>
          </a:prstGeom>
        </p:spPr>
      </p:pic>
      <p:cxnSp>
        <p:nvCxnSpPr>
          <p:cNvPr id="10" name="Straight Arrow Connector 9"/>
          <p:cNvCxnSpPr/>
          <p:nvPr/>
        </p:nvCxnSpPr>
        <p:spPr bwMode="auto">
          <a:xfrm flipV="1">
            <a:off x="996287" y="1487606"/>
            <a:ext cx="259307" cy="504968"/>
          </a:xfrm>
          <a:prstGeom prst="straightConnector1">
            <a:avLst/>
          </a:prstGeom>
          <a:noFill/>
          <a:ln w="34925" cap="flat" cmpd="sng" algn="ctr">
            <a:solidFill>
              <a:schemeClr val="bg1"/>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0"/>
            <a:ext cx="7772400" cy="1470025"/>
          </a:xfrm>
        </p:spPr>
        <p:txBody>
          <a:bodyPr>
            <a:normAutofit/>
          </a:bodyPr>
          <a:lstStyle/>
          <a:p>
            <a:r>
              <a:rPr lang="en-US" sz="4300" dirty="0" smtClean="0">
                <a:latin typeface="Arial" pitchFamily="34" charset="0"/>
                <a:cs typeface="Arial" pitchFamily="34" charset="0"/>
              </a:rPr>
              <a:t>South Bay Marina</a:t>
            </a:r>
            <a:r>
              <a:rPr lang="en-US" dirty="0" smtClean="0"/>
              <a:t/>
            </a:r>
            <a:br>
              <a:rPr lang="en-US" dirty="0" smtClean="0"/>
            </a:br>
            <a:endParaRPr lang="en-US" dirty="0">
              <a:solidFill>
                <a:srgbClr val="0033CC"/>
              </a:solidFill>
              <a:latin typeface="Times New Roman" pitchFamily="18" charset="0"/>
            </a:endParaRPr>
          </a:p>
        </p:txBody>
      </p:sp>
      <p:sp>
        <p:nvSpPr>
          <p:cNvPr id="2054" name="Line 6"/>
          <p:cNvSpPr>
            <a:spLocks noChangeShapeType="1"/>
          </p:cNvSpPr>
          <p:nvPr/>
        </p:nvSpPr>
        <p:spPr bwMode="auto">
          <a:xfrm>
            <a:off x="457200" y="762000"/>
            <a:ext cx="8382000" cy="0"/>
          </a:xfrm>
          <a:prstGeom prst="line">
            <a:avLst/>
          </a:prstGeom>
          <a:noFill/>
          <a:ln w="34925">
            <a:solidFill>
              <a:srgbClr val="FF0000"/>
            </a:solidFill>
            <a:round/>
            <a:headEnd/>
            <a:tailEnd/>
          </a:ln>
          <a:effectLst/>
        </p:spPr>
        <p:txBody>
          <a:bodyPr/>
          <a:lstStyle/>
          <a:p>
            <a:endParaRPr lang="en-US"/>
          </a:p>
        </p:txBody>
      </p:sp>
      <p:sp>
        <p:nvSpPr>
          <p:cNvPr id="2055" name="Line 7"/>
          <p:cNvSpPr>
            <a:spLocks noChangeShapeType="1"/>
          </p:cNvSpPr>
          <p:nvPr/>
        </p:nvSpPr>
        <p:spPr bwMode="auto">
          <a:xfrm>
            <a:off x="381000" y="5770736"/>
            <a:ext cx="8382000" cy="0"/>
          </a:xfrm>
          <a:prstGeom prst="line">
            <a:avLst/>
          </a:prstGeom>
          <a:noFill/>
          <a:ln w="34925">
            <a:solidFill>
              <a:srgbClr val="FF0000"/>
            </a:solidFill>
            <a:round/>
            <a:headEnd/>
            <a:tailEnd/>
          </a:ln>
          <a:effectLst/>
        </p:spPr>
        <p:txBody>
          <a:bodyPr/>
          <a:lstStyle/>
          <a:p>
            <a:endParaRPr lang="en-US"/>
          </a:p>
        </p:txBody>
      </p:sp>
      <p:pic>
        <p:nvPicPr>
          <p:cNvPr id="11" name="Content Placeholder 4" descr="South Bay Marina.bmp"/>
          <p:cNvPicPr>
            <a:picLocks noChangeAspect="1"/>
          </p:cNvPicPr>
          <p:nvPr/>
        </p:nvPicPr>
        <p:blipFill>
          <a:blip r:embed="rId3" cstate="screen"/>
          <a:stretch>
            <a:fillRect/>
          </a:stretch>
        </p:blipFill>
        <p:spPr>
          <a:xfrm>
            <a:off x="559558" y="838200"/>
            <a:ext cx="5307842" cy="4810231"/>
          </a:xfrm>
          <a:prstGeom prst="rect">
            <a:avLst/>
          </a:prstGeom>
        </p:spPr>
      </p:pic>
      <p:sp>
        <p:nvSpPr>
          <p:cNvPr id="9" name="TextBox 8"/>
          <p:cNvSpPr txBox="1"/>
          <p:nvPr/>
        </p:nvSpPr>
        <p:spPr>
          <a:xfrm>
            <a:off x="1143000" y="914400"/>
            <a:ext cx="3581400" cy="338554"/>
          </a:xfrm>
          <a:prstGeom prst="rect">
            <a:avLst/>
          </a:prstGeom>
          <a:noFill/>
        </p:spPr>
        <p:txBody>
          <a:bodyPr wrap="square" rtlCol="0">
            <a:spAutoFit/>
          </a:bodyPr>
          <a:lstStyle/>
          <a:p>
            <a:r>
              <a:rPr lang="en-US" sz="1600" dirty="0" smtClean="0">
                <a:solidFill>
                  <a:schemeClr val="bg1"/>
                </a:solidFill>
              </a:rPr>
              <a:t>South Bay Marina, Green Bay, WI</a:t>
            </a:r>
            <a:endParaRPr lang="en-US" sz="1600" dirty="0">
              <a:solidFill>
                <a:schemeClr val="bg1"/>
              </a:solidFill>
            </a:endParaRPr>
          </a:p>
        </p:txBody>
      </p:sp>
      <p:sp>
        <p:nvSpPr>
          <p:cNvPr id="12" name="TextBox 11"/>
          <p:cNvSpPr txBox="1"/>
          <p:nvPr/>
        </p:nvSpPr>
        <p:spPr>
          <a:xfrm>
            <a:off x="6019800" y="1295400"/>
            <a:ext cx="2667000" cy="3046988"/>
          </a:xfrm>
          <a:prstGeom prst="rect">
            <a:avLst/>
          </a:prstGeom>
          <a:noFill/>
        </p:spPr>
        <p:txBody>
          <a:bodyPr wrap="square" rtlCol="0">
            <a:spAutoFit/>
          </a:bodyPr>
          <a:lstStyle/>
          <a:p>
            <a:pPr algn="l">
              <a:buFont typeface="Arial" pitchFamily="34" charset="0"/>
              <a:buChar char="•"/>
            </a:pPr>
            <a:r>
              <a:rPr lang="en-US" sz="2400" dirty="0" smtClean="0"/>
              <a:t> Spur jetties to create marsh and protected shallows.  </a:t>
            </a:r>
          </a:p>
          <a:p>
            <a:pPr algn="l">
              <a:buFont typeface="Arial" pitchFamily="34" charset="0"/>
              <a:buChar char="•"/>
            </a:pPr>
            <a:r>
              <a:rPr lang="en-US" sz="2400" dirty="0" smtClean="0"/>
              <a:t> Fish spawning stones incorporated into design.</a:t>
            </a:r>
            <a:endParaRPr lang="en-US" sz="2400" dirty="0"/>
          </a:p>
        </p:txBody>
      </p:sp>
      <p:sp>
        <p:nvSpPr>
          <p:cNvPr id="13" name="TextBox 12"/>
          <p:cNvSpPr txBox="1"/>
          <p:nvPr/>
        </p:nvSpPr>
        <p:spPr>
          <a:xfrm>
            <a:off x="4267200" y="2286000"/>
            <a:ext cx="1295400" cy="307777"/>
          </a:xfrm>
          <a:prstGeom prst="rect">
            <a:avLst/>
          </a:prstGeom>
          <a:noFill/>
        </p:spPr>
        <p:txBody>
          <a:bodyPr wrap="square" rtlCol="0">
            <a:spAutoFit/>
          </a:bodyPr>
          <a:lstStyle/>
          <a:p>
            <a:r>
              <a:rPr lang="en-US" sz="1400" dirty="0" smtClean="0">
                <a:solidFill>
                  <a:schemeClr val="bg1"/>
                </a:solidFill>
              </a:rPr>
              <a:t>Spur Jetties</a:t>
            </a:r>
            <a:endParaRPr lang="en-US" sz="1400" dirty="0">
              <a:solidFill>
                <a:schemeClr val="bg1"/>
              </a:solidFill>
            </a:endParaRPr>
          </a:p>
        </p:txBody>
      </p:sp>
      <p:cxnSp>
        <p:nvCxnSpPr>
          <p:cNvPr id="15" name="Straight Arrow Connector 14"/>
          <p:cNvCxnSpPr/>
          <p:nvPr/>
        </p:nvCxnSpPr>
        <p:spPr bwMode="auto">
          <a:xfrm rot="10800000">
            <a:off x="4038600" y="2514600"/>
            <a:ext cx="304800" cy="1588"/>
          </a:xfrm>
          <a:prstGeom prst="straightConnector1">
            <a:avLst/>
          </a:prstGeom>
          <a:solidFill>
            <a:schemeClr val="accent1"/>
          </a:solidFill>
          <a:ln w="9525" cap="flat" cmpd="sng" algn="ctr">
            <a:solidFill>
              <a:schemeClr val="bg1"/>
            </a:solidFill>
            <a:prstDash val="solid"/>
            <a:round/>
            <a:headEnd type="none" w="med" len="med"/>
            <a:tailEnd type="arrow"/>
          </a:ln>
          <a:effectLst/>
        </p:spPr>
      </p:cxnSp>
      <p:cxnSp>
        <p:nvCxnSpPr>
          <p:cNvPr id="16" name="Straight Arrow Connector 15"/>
          <p:cNvCxnSpPr/>
          <p:nvPr/>
        </p:nvCxnSpPr>
        <p:spPr bwMode="auto">
          <a:xfrm rot="10800000" flipV="1">
            <a:off x="4267200" y="2590800"/>
            <a:ext cx="304800" cy="228600"/>
          </a:xfrm>
          <a:prstGeom prst="straightConnector1">
            <a:avLst/>
          </a:prstGeom>
          <a:solidFill>
            <a:schemeClr val="accent1"/>
          </a:solidFill>
          <a:ln w="9525" cap="flat" cmpd="sng" algn="ctr">
            <a:solidFill>
              <a:schemeClr val="bg1"/>
            </a:solidFill>
            <a:prstDash val="solid"/>
            <a:round/>
            <a:headEnd type="none" w="med" len="med"/>
            <a:tailEnd type="arrow"/>
          </a:ln>
          <a:effectLst/>
        </p:spPr>
      </p:cxnSp>
      <p:sp>
        <p:nvSpPr>
          <p:cNvPr id="14" name="Rectangle 13"/>
          <p:cNvSpPr/>
          <p:nvPr/>
        </p:nvSpPr>
        <p:spPr>
          <a:xfrm>
            <a:off x="402608" y="5848866"/>
            <a:ext cx="8386549" cy="307777"/>
          </a:xfrm>
          <a:prstGeom prst="rect">
            <a:avLst/>
          </a:prstGeom>
        </p:spPr>
        <p:txBody>
          <a:bodyPr wrap="square">
            <a:spAutoFit/>
          </a:bodyPr>
          <a:lstStyle/>
          <a:p>
            <a:r>
              <a:rPr lang="en-US" sz="1400" dirty="0" smtClean="0"/>
              <a:t>http://www.seagrant.wisc.edu/Home/Topics/HabitatsandEcosystems/Details.aspx?PostID=552</a:t>
            </a:r>
            <a:endParaRPr lang="en-US" sz="14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29731" y="150128"/>
            <a:ext cx="8229600" cy="914400"/>
          </a:xfrm>
          <a:prstGeom prst="rect">
            <a:avLst/>
          </a:prstGeom>
        </p:spPr>
        <p:txBody>
          <a:bodyPr vert="horz" lIns="91440" tIns="45720" rIns="91440" bIns="45720" rtlCol="0" anchor="ct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500" dirty="0" smtClean="0">
                <a:latin typeface="Arial" pitchFamily="34" charset="0"/>
                <a:cs typeface="Arial" pitchFamily="34" charset="0"/>
              </a:rPr>
              <a:t>Seattle, WA Seawall Study</a:t>
            </a:r>
          </a:p>
          <a:p>
            <a:r>
              <a:rPr lang="en-US" sz="4200" dirty="0" smtClean="0">
                <a:latin typeface="Times New Roman" pitchFamily="18" charset="0"/>
                <a:cs typeface="Times New Roman" pitchFamily="18" charset="0"/>
                <a:hlinkClick r:id="rId3"/>
              </a:rPr>
              <a:t>https://sites.google.com/a/uw.edu/seattle-seawall-project/home</a:t>
            </a:r>
            <a:endParaRPr lang="en-US" sz="4200" dirty="0" smtClean="0">
              <a:latin typeface="Times New Roman" pitchFamily="18" charset="0"/>
              <a:cs typeface="Times New Roman" pitchFamily="18" charset="0"/>
            </a:endParaRPr>
          </a:p>
          <a:p>
            <a:r>
              <a:rPr lang="en-US" sz="2900" dirty="0" smtClean="0">
                <a:latin typeface="Times New Roman" pitchFamily="18" charset="0"/>
                <a:cs typeface="Times New Roman" pitchFamily="18" charset="0"/>
              </a:rPr>
              <a:t>  </a:t>
            </a:r>
            <a:endParaRPr lang="en-US" sz="2900" dirty="0">
              <a:latin typeface="Times New Roman" pitchFamily="18" charset="0"/>
              <a:cs typeface="Times New Roman" pitchFamily="18" charset="0"/>
            </a:endParaRPr>
          </a:p>
        </p:txBody>
      </p:sp>
      <p:pic>
        <p:nvPicPr>
          <p:cNvPr id="5" name="Picture 4" descr="shoreline"/>
          <p:cNvPicPr>
            <a:picLocks noChangeAspect="1" noChangeArrowheads="1"/>
          </p:cNvPicPr>
          <p:nvPr/>
        </p:nvPicPr>
        <p:blipFill>
          <a:blip r:embed="rId4" cstate="screen"/>
          <a:srcRect/>
          <a:stretch>
            <a:fillRect/>
          </a:stretch>
        </p:blipFill>
        <p:spPr bwMode="auto">
          <a:xfrm>
            <a:off x="1066800" y="1828800"/>
            <a:ext cx="1905000" cy="4876800"/>
          </a:xfrm>
          <a:prstGeom prst="rect">
            <a:avLst/>
          </a:prstGeom>
          <a:noFill/>
        </p:spPr>
      </p:pic>
      <p:sp>
        <p:nvSpPr>
          <p:cNvPr id="6" name="Text Box 31"/>
          <p:cNvSpPr txBox="1">
            <a:spLocks noChangeArrowheads="1"/>
          </p:cNvSpPr>
          <p:nvPr/>
        </p:nvSpPr>
        <p:spPr bwMode="auto">
          <a:xfrm>
            <a:off x="3513282" y="1084385"/>
            <a:ext cx="5516446" cy="707886"/>
          </a:xfrm>
          <a:prstGeom prst="rect">
            <a:avLst/>
          </a:prstGeom>
          <a:noFill/>
          <a:ln w="9525">
            <a:noFill/>
            <a:miter lim="800000"/>
            <a:headEnd/>
            <a:tailEnd/>
          </a:ln>
          <a:effectLst/>
        </p:spPr>
        <p:txBody>
          <a:bodyPr wrap="none">
            <a:spAutoFit/>
          </a:bodyPr>
          <a:lstStyle/>
          <a:p>
            <a:pPr algn="ctr"/>
            <a:r>
              <a:rPr lang="en-US" sz="2000" dirty="0">
                <a:latin typeface="Times New Roman" pitchFamily="18" charset="0"/>
                <a:cs typeface="Times New Roman" pitchFamily="18" charset="0"/>
              </a:rPr>
              <a:t>3 </a:t>
            </a:r>
            <a:r>
              <a:rPr lang="en-US" sz="2000" dirty="0" smtClean="0">
                <a:latin typeface="Times New Roman" pitchFamily="18" charset="0"/>
                <a:cs typeface="Times New Roman" pitchFamily="18" charset="0"/>
              </a:rPr>
              <a:t> panel designs</a:t>
            </a:r>
            <a:r>
              <a:rPr lang="en-US" sz="2000" dirty="0">
                <a:latin typeface="Times New Roman" pitchFamily="18" charset="0"/>
                <a:cs typeface="Times New Roman" pitchFamily="18" charset="0"/>
              </a:rPr>
              <a:t>, each with 2 surface treatments; </a:t>
            </a:r>
          </a:p>
          <a:p>
            <a:pPr algn="ctr"/>
            <a:r>
              <a:rPr lang="en-US" sz="2000" dirty="0">
                <a:latin typeface="Times New Roman" pitchFamily="18" charset="0"/>
                <a:cs typeface="Times New Roman" pitchFamily="18" charset="0"/>
              </a:rPr>
              <a:t>plus Reference and Control</a:t>
            </a:r>
          </a:p>
        </p:txBody>
      </p:sp>
      <p:pic>
        <p:nvPicPr>
          <p:cNvPr id="7" name="Picture 42" descr="IMGP1170"/>
          <p:cNvPicPr>
            <a:picLocks noChangeAspect="1" noChangeArrowheads="1"/>
          </p:cNvPicPr>
          <p:nvPr/>
        </p:nvPicPr>
        <p:blipFill>
          <a:blip r:embed="rId5" cstate="screen"/>
          <a:srcRect/>
          <a:stretch>
            <a:fillRect/>
          </a:stretch>
        </p:blipFill>
        <p:spPr bwMode="auto">
          <a:xfrm>
            <a:off x="5181600" y="4481944"/>
            <a:ext cx="1717964" cy="2147455"/>
          </a:xfrm>
          <a:prstGeom prst="rect">
            <a:avLst/>
          </a:prstGeom>
          <a:noFill/>
        </p:spPr>
      </p:pic>
      <p:pic>
        <p:nvPicPr>
          <p:cNvPr id="8" name="Picture 44" descr="IMGP1167"/>
          <p:cNvPicPr>
            <a:picLocks noChangeAspect="1" noChangeArrowheads="1"/>
          </p:cNvPicPr>
          <p:nvPr/>
        </p:nvPicPr>
        <p:blipFill>
          <a:blip r:embed="rId6" cstate="screen"/>
          <a:srcRect/>
          <a:stretch>
            <a:fillRect/>
          </a:stretch>
        </p:blipFill>
        <p:spPr bwMode="auto">
          <a:xfrm>
            <a:off x="3429000" y="4481849"/>
            <a:ext cx="1515149" cy="2145964"/>
          </a:xfrm>
          <a:prstGeom prst="rect">
            <a:avLst/>
          </a:prstGeom>
          <a:noFill/>
        </p:spPr>
      </p:pic>
      <p:pic>
        <p:nvPicPr>
          <p:cNvPr id="9" name="Picture 45" descr="IMGP1165"/>
          <p:cNvPicPr>
            <a:picLocks noChangeAspect="1" noChangeArrowheads="1"/>
          </p:cNvPicPr>
          <p:nvPr/>
        </p:nvPicPr>
        <p:blipFill>
          <a:blip r:embed="rId7" cstate="screen"/>
          <a:srcRect/>
          <a:stretch>
            <a:fillRect/>
          </a:stretch>
        </p:blipFill>
        <p:spPr bwMode="auto">
          <a:xfrm>
            <a:off x="3429000" y="1900478"/>
            <a:ext cx="1497253" cy="2292110"/>
          </a:xfrm>
          <a:prstGeom prst="rect">
            <a:avLst/>
          </a:prstGeom>
          <a:noFill/>
        </p:spPr>
      </p:pic>
      <p:pic>
        <p:nvPicPr>
          <p:cNvPr id="10" name="Picture 46" descr="IMGP1166"/>
          <p:cNvPicPr>
            <a:picLocks noChangeAspect="1" noChangeArrowheads="1"/>
          </p:cNvPicPr>
          <p:nvPr/>
        </p:nvPicPr>
        <p:blipFill>
          <a:blip r:embed="rId8" cstate="screen"/>
          <a:srcRect/>
          <a:stretch>
            <a:fillRect/>
          </a:stretch>
        </p:blipFill>
        <p:spPr bwMode="auto">
          <a:xfrm>
            <a:off x="7239000" y="1905000"/>
            <a:ext cx="1552431" cy="2286000"/>
          </a:xfrm>
          <a:prstGeom prst="rect">
            <a:avLst/>
          </a:prstGeom>
          <a:noFill/>
        </p:spPr>
      </p:pic>
      <p:pic>
        <p:nvPicPr>
          <p:cNvPr id="11" name="Picture 47" descr="IMGP1169"/>
          <p:cNvPicPr>
            <a:picLocks noChangeAspect="1" noChangeArrowheads="1"/>
          </p:cNvPicPr>
          <p:nvPr/>
        </p:nvPicPr>
        <p:blipFill>
          <a:blip r:embed="rId9" cstate="screen"/>
          <a:srcRect/>
          <a:stretch>
            <a:fillRect/>
          </a:stretch>
        </p:blipFill>
        <p:spPr bwMode="auto">
          <a:xfrm>
            <a:off x="7192963" y="4481944"/>
            <a:ext cx="1618047" cy="2147455"/>
          </a:xfrm>
          <a:prstGeom prst="rect">
            <a:avLst/>
          </a:prstGeom>
          <a:noFill/>
        </p:spPr>
      </p:pic>
      <p:pic>
        <p:nvPicPr>
          <p:cNvPr id="12" name="Picture 48" descr="STEP-SMOOTH"/>
          <p:cNvPicPr>
            <a:picLocks noChangeAspect="1" noChangeArrowheads="1"/>
          </p:cNvPicPr>
          <p:nvPr/>
        </p:nvPicPr>
        <p:blipFill>
          <a:blip r:embed="rId10" cstate="screen"/>
          <a:srcRect/>
          <a:stretch>
            <a:fillRect/>
          </a:stretch>
        </p:blipFill>
        <p:spPr bwMode="auto">
          <a:xfrm>
            <a:off x="5140325" y="1898746"/>
            <a:ext cx="1755246" cy="2265267"/>
          </a:xfrm>
          <a:prstGeom prst="rect">
            <a:avLst/>
          </a:prstGeom>
          <a:noFill/>
        </p:spPr>
      </p:pic>
      <p:sp>
        <p:nvSpPr>
          <p:cNvPr id="13" name="AutoShape 49"/>
          <p:cNvSpPr>
            <a:spLocks noChangeArrowheads="1"/>
          </p:cNvSpPr>
          <p:nvPr/>
        </p:nvSpPr>
        <p:spPr bwMode="auto">
          <a:xfrm>
            <a:off x="152400" y="2362200"/>
            <a:ext cx="1219200" cy="457200"/>
          </a:xfrm>
          <a:prstGeom prst="wedgeRectCallout">
            <a:avLst>
              <a:gd name="adj1" fmla="val 111329"/>
              <a:gd name="adj2" fmla="val 114583"/>
            </a:avLst>
          </a:prstGeom>
          <a:solidFill>
            <a:schemeClr val="bg2"/>
          </a:solidFill>
          <a:ln w="9525">
            <a:solidFill>
              <a:schemeClr val="tx1"/>
            </a:solidFill>
            <a:miter lim="800000"/>
            <a:headEnd/>
            <a:tailEnd/>
          </a:ln>
          <a:effectLst/>
        </p:spPr>
        <p:txBody>
          <a:bodyPr/>
          <a:lstStyle/>
          <a:p>
            <a:pPr algn="ctr"/>
            <a:r>
              <a:rPr lang="en-US" sz="2000" dirty="0"/>
              <a:t>Clay St.</a:t>
            </a:r>
          </a:p>
        </p:txBody>
      </p:sp>
      <p:sp>
        <p:nvSpPr>
          <p:cNvPr id="14" name="AutoShape 50"/>
          <p:cNvSpPr>
            <a:spLocks noChangeArrowheads="1"/>
          </p:cNvSpPr>
          <p:nvPr/>
        </p:nvSpPr>
        <p:spPr bwMode="auto">
          <a:xfrm>
            <a:off x="152400" y="3200400"/>
            <a:ext cx="1219200" cy="457200"/>
          </a:xfrm>
          <a:prstGeom prst="wedgeRectCallout">
            <a:avLst>
              <a:gd name="adj1" fmla="val 111329"/>
              <a:gd name="adj2" fmla="val 34375"/>
            </a:avLst>
          </a:prstGeom>
          <a:solidFill>
            <a:schemeClr val="bg2"/>
          </a:solidFill>
          <a:ln w="9525">
            <a:solidFill>
              <a:schemeClr val="tx1"/>
            </a:solidFill>
            <a:miter lim="800000"/>
            <a:headEnd/>
            <a:tailEnd/>
          </a:ln>
          <a:effectLst/>
        </p:spPr>
        <p:txBody>
          <a:bodyPr/>
          <a:lstStyle/>
          <a:p>
            <a:pPr algn="ctr"/>
            <a:r>
              <a:rPr lang="en-US" sz="2000" dirty="0"/>
              <a:t>Vine St.</a:t>
            </a:r>
          </a:p>
        </p:txBody>
      </p:sp>
      <p:sp>
        <p:nvSpPr>
          <p:cNvPr id="15" name="AutoShape 51"/>
          <p:cNvSpPr>
            <a:spLocks noChangeArrowheads="1"/>
          </p:cNvSpPr>
          <p:nvPr/>
        </p:nvSpPr>
        <p:spPr bwMode="auto">
          <a:xfrm>
            <a:off x="148855" y="5257800"/>
            <a:ext cx="1456661" cy="457200"/>
          </a:xfrm>
          <a:prstGeom prst="wedgeRectCallout">
            <a:avLst>
              <a:gd name="adj1" fmla="val 82420"/>
              <a:gd name="adj2" fmla="val 69202"/>
            </a:avLst>
          </a:prstGeom>
          <a:solidFill>
            <a:schemeClr val="bg2"/>
          </a:solidFill>
          <a:ln w="9525">
            <a:solidFill>
              <a:schemeClr val="tx1"/>
            </a:solidFill>
            <a:miter lim="800000"/>
            <a:headEnd/>
            <a:tailEnd/>
          </a:ln>
          <a:effectLst/>
        </p:spPr>
        <p:txBody>
          <a:bodyPr/>
          <a:lstStyle/>
          <a:p>
            <a:pPr algn="ctr"/>
            <a:r>
              <a:rPr lang="en-US" sz="2000" dirty="0"/>
              <a:t>Aquarium</a:t>
            </a:r>
          </a:p>
        </p:txBody>
      </p:sp>
      <p:sp>
        <p:nvSpPr>
          <p:cNvPr id="16" name="Rectangle 52"/>
          <p:cNvSpPr>
            <a:spLocks noChangeArrowheads="1"/>
          </p:cNvSpPr>
          <p:nvPr/>
        </p:nvSpPr>
        <p:spPr bwMode="auto">
          <a:xfrm>
            <a:off x="3352800" y="1752600"/>
            <a:ext cx="5562600" cy="4953000"/>
          </a:xfrm>
          <a:prstGeom prst="rect">
            <a:avLst/>
          </a:prstGeom>
          <a:noFill/>
          <a:ln w="25400">
            <a:solidFill>
              <a:schemeClr val="hlink"/>
            </a:solidFill>
            <a:miter lim="800000"/>
            <a:headEnd/>
            <a:tailEnd/>
          </a:ln>
          <a:effectLst/>
        </p:spPr>
        <p:txBody>
          <a:bodyPr wrap="none" anchor="ctr"/>
          <a:lstStyle/>
          <a:p>
            <a:endParaRPr lang="en-US"/>
          </a:p>
        </p:txBody>
      </p:sp>
      <p:sp>
        <p:nvSpPr>
          <p:cNvPr id="17" name="TextBox 16"/>
          <p:cNvSpPr txBox="1"/>
          <p:nvPr/>
        </p:nvSpPr>
        <p:spPr>
          <a:xfrm>
            <a:off x="1306736" y="1371600"/>
            <a:ext cx="1172116"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3 Sites</a:t>
            </a:r>
          </a:p>
        </p:txBody>
      </p:sp>
    </p:spTree>
    <p:extLst>
      <p:ext uri="{BB962C8B-B14F-4D97-AF65-F5344CB8AC3E}">
        <p14:creationId xmlns:p14="http://schemas.microsoft.com/office/powerpoint/2010/main" xmlns="" val="29622283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2362200"/>
          </a:xfrm>
        </p:spPr>
        <p:txBody>
          <a:bodyPr>
            <a:noAutofit/>
          </a:bodyPr>
          <a:lstStyle/>
          <a:p>
            <a:r>
              <a:rPr lang="en-US" b="1" dirty="0" smtClean="0">
                <a:solidFill>
                  <a:schemeClr val="tx1"/>
                </a:solidFill>
                <a:latin typeface="+mj-lt"/>
              </a:rPr>
              <a:t>EWN </a:t>
            </a:r>
            <a:r>
              <a:rPr lang="en-US" b="1" dirty="0" err="1" smtClean="0">
                <a:solidFill>
                  <a:schemeClr val="tx1"/>
                </a:solidFill>
                <a:latin typeface="+mj-lt"/>
              </a:rPr>
              <a:t>ProMap</a:t>
            </a:r>
            <a:r>
              <a:rPr lang="en-US" b="1" dirty="0" smtClean="0">
                <a:solidFill>
                  <a:schemeClr val="tx1"/>
                </a:solidFill>
                <a:latin typeface="+mj-lt"/>
              </a:rPr>
              <a:t> (project </a:t>
            </a:r>
            <a:r>
              <a:rPr lang="en-US" b="1" dirty="0" err="1" smtClean="0">
                <a:solidFill>
                  <a:schemeClr val="tx1"/>
                </a:solidFill>
                <a:latin typeface="+mj-lt"/>
              </a:rPr>
              <a:t>mapper</a:t>
            </a:r>
            <a:r>
              <a:rPr lang="en-US" b="1" dirty="0" smtClean="0">
                <a:solidFill>
                  <a:schemeClr val="tx1"/>
                </a:solidFill>
                <a:latin typeface="+mj-lt"/>
              </a:rPr>
              <a:t>)</a:t>
            </a:r>
          </a:p>
          <a:p>
            <a:pPr algn="l"/>
            <a:r>
              <a:rPr lang="en-US" sz="3000" dirty="0" smtClean="0">
                <a:solidFill>
                  <a:schemeClr val="tx1"/>
                </a:solidFill>
                <a:latin typeface="+mj-lt"/>
              </a:rPr>
              <a:t>interactive on-line catalog of case studies that apply the EWN concept.</a:t>
            </a:r>
          </a:p>
          <a:p>
            <a:pPr algn="l"/>
            <a:endParaRPr lang="en-US" sz="3000" dirty="0">
              <a:solidFill>
                <a:schemeClr val="tx1"/>
              </a:solidFill>
              <a:latin typeface="+mj-lt"/>
            </a:endParaRPr>
          </a:p>
        </p:txBody>
      </p:sp>
      <p:pic>
        <p:nvPicPr>
          <p:cNvPr id="5" name="Picture 4" descr="EWN ProMap Overview.JPG"/>
          <p:cNvPicPr>
            <a:picLocks noChangeAspect="1"/>
          </p:cNvPicPr>
          <p:nvPr/>
        </p:nvPicPr>
        <p:blipFill>
          <a:blip r:embed="rId3" cstate="screen"/>
          <a:stretch>
            <a:fillRect/>
          </a:stretch>
        </p:blipFill>
        <p:spPr>
          <a:xfrm>
            <a:off x="0" y="1588620"/>
            <a:ext cx="9144000" cy="4202580"/>
          </a:xfrm>
          <a:prstGeom prst="rect">
            <a:avLst/>
          </a:prstGeom>
        </p:spPr>
      </p:pic>
      <p:sp>
        <p:nvSpPr>
          <p:cNvPr id="4" name="TextBox 3"/>
          <p:cNvSpPr txBox="1"/>
          <p:nvPr/>
        </p:nvSpPr>
        <p:spPr>
          <a:xfrm>
            <a:off x="0" y="6019800"/>
            <a:ext cx="7924800" cy="646331"/>
          </a:xfrm>
          <a:prstGeom prst="rect">
            <a:avLst/>
          </a:prstGeom>
          <a:noFill/>
        </p:spPr>
        <p:txBody>
          <a:bodyPr wrap="square" rtlCol="0">
            <a:spAutoFit/>
          </a:bodyPr>
          <a:lstStyle/>
          <a:p>
            <a:r>
              <a:rPr lang="en-US" dirty="0" smtClean="0">
                <a:hlinkClick r:id="rId4"/>
              </a:rPr>
              <a:t>http://155.82.160.6/applications/opj/V013/public/viewer.swf</a:t>
            </a:r>
            <a:r>
              <a:rPr lang="en-US" dirty="0" smtClean="0"/>
              <a:t> </a:t>
            </a:r>
          </a:p>
          <a:p>
            <a:r>
              <a:rPr lang="en-US" dirty="0" smtClean="0"/>
              <a:t>or from </a:t>
            </a:r>
            <a:r>
              <a:rPr lang="en-US" dirty="0" smtClean="0">
                <a:hlinkClick r:id="rId5"/>
              </a:rPr>
              <a:t>http://el.erdc.usace.army.mil/ewn/index.html</a:t>
            </a:r>
            <a:r>
              <a:rPr lang="en-US" dirty="0" smtClean="0"/>
              <a:t>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WN ProMap Zoomed to Site.JPG"/>
          <p:cNvPicPr>
            <a:picLocks noGrp="1" noChangeAspect="1"/>
          </p:cNvPicPr>
          <p:nvPr>
            <p:ph idx="1"/>
          </p:nvPr>
        </p:nvPicPr>
        <p:blipFill>
          <a:blip r:embed="rId3" cstate="screen"/>
          <a:stretch>
            <a:fillRect/>
          </a:stretch>
        </p:blipFill>
        <p:spPr>
          <a:xfrm>
            <a:off x="13648" y="304800"/>
            <a:ext cx="9112865" cy="63246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081011" y="212982"/>
            <a:ext cx="7443989" cy="646331"/>
          </a:xfrm>
          <a:prstGeom prst="rect">
            <a:avLst/>
          </a:prstGeom>
          <a:noFill/>
        </p:spPr>
        <p:txBody>
          <a:bodyPr wrap="square" rtlCol="0">
            <a:spAutoFit/>
          </a:bodyPr>
          <a:lstStyle/>
          <a:p>
            <a:r>
              <a:rPr lang="en-US" sz="3600" b="1" dirty="0" smtClean="0">
                <a:solidFill>
                  <a:schemeClr val="tx1"/>
                </a:solidFill>
                <a:latin typeface="Arial" pitchFamily="34" charset="0"/>
                <a:cs typeface="Arial" pitchFamily="34" charset="0"/>
              </a:rPr>
              <a:t>Current Demonstration Projects</a:t>
            </a:r>
            <a:endParaRPr lang="en-US" sz="3600" b="1" dirty="0">
              <a:solidFill>
                <a:schemeClr val="tx1"/>
              </a:solidFill>
              <a:latin typeface="Arial" pitchFamily="34" charset="0"/>
              <a:cs typeface="Arial" pitchFamily="34" charset="0"/>
            </a:endParaRPr>
          </a:p>
        </p:txBody>
      </p:sp>
      <p:pic>
        <p:nvPicPr>
          <p:cNvPr id="7" name="Picture 6" descr="Engineering With Nature Logo sustainability_1.png"/>
          <p:cNvPicPr>
            <a:picLocks noChangeAspect="1"/>
          </p:cNvPicPr>
          <p:nvPr/>
        </p:nvPicPr>
        <p:blipFill>
          <a:blip r:embed="rId3" cstate="screen"/>
          <a:stretch>
            <a:fillRect/>
          </a:stretch>
        </p:blipFill>
        <p:spPr>
          <a:xfrm>
            <a:off x="189186" y="190246"/>
            <a:ext cx="1781503" cy="739918"/>
          </a:xfrm>
          <a:prstGeom prst="rect">
            <a:avLst/>
          </a:prstGeom>
        </p:spPr>
      </p:pic>
      <p:pic>
        <p:nvPicPr>
          <p:cNvPr id="10" name="Picture 4"/>
          <p:cNvPicPr>
            <a:picLocks noChangeAspect="1" noChangeArrowheads="1"/>
          </p:cNvPicPr>
          <p:nvPr/>
        </p:nvPicPr>
        <p:blipFill>
          <a:blip r:embed="rId4" cstate="screen"/>
          <a:srcRect/>
          <a:stretch>
            <a:fillRect/>
          </a:stretch>
        </p:blipFill>
        <p:spPr bwMode="auto">
          <a:xfrm>
            <a:off x="4267200" y="977464"/>
            <a:ext cx="4114800" cy="2910468"/>
          </a:xfrm>
          <a:prstGeom prst="rect">
            <a:avLst/>
          </a:prstGeom>
          <a:noFill/>
          <a:ln w="9525">
            <a:noFill/>
            <a:miter lim="800000"/>
            <a:headEnd/>
            <a:tailEnd/>
          </a:ln>
        </p:spPr>
      </p:pic>
      <p:pic>
        <p:nvPicPr>
          <p:cNvPr id="14" name="Picture 2"/>
          <p:cNvPicPr>
            <a:picLocks noChangeAspect="1" noChangeArrowheads="1"/>
          </p:cNvPicPr>
          <p:nvPr/>
        </p:nvPicPr>
        <p:blipFill>
          <a:blip r:embed="rId5" cstate="screen"/>
          <a:srcRect/>
          <a:stretch>
            <a:fillRect/>
          </a:stretch>
        </p:blipFill>
        <p:spPr bwMode="auto">
          <a:xfrm>
            <a:off x="533400" y="2057400"/>
            <a:ext cx="3657599" cy="3657600"/>
          </a:xfrm>
          <a:prstGeom prst="rect">
            <a:avLst/>
          </a:prstGeom>
          <a:noFill/>
          <a:ln w="9525">
            <a:noFill/>
            <a:miter lim="800000"/>
            <a:headEnd/>
            <a:tailEnd/>
          </a:ln>
          <a:effectLst/>
        </p:spPr>
      </p:pic>
      <p:pic>
        <p:nvPicPr>
          <p:cNvPr id="24" name="Picture 4" descr="C:\Users\U4EPETJF\Documents\Graphics\Cleveland Harbor April 2012\DSC_3661.JPG"/>
          <p:cNvPicPr>
            <a:picLocks noChangeAspect="1" noChangeArrowheads="1"/>
          </p:cNvPicPr>
          <p:nvPr/>
        </p:nvPicPr>
        <p:blipFill>
          <a:blip r:embed="rId6" cstate="screen"/>
          <a:srcRect/>
          <a:stretch>
            <a:fillRect/>
          </a:stretch>
        </p:blipFill>
        <p:spPr bwMode="auto">
          <a:xfrm>
            <a:off x="4267200" y="3962399"/>
            <a:ext cx="4114800" cy="2733314"/>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U4EPETJF\Documents\Graphics\Cleveland Harbor April 2012\DSC_3661.JPG"/>
          <p:cNvPicPr>
            <a:picLocks noChangeAspect="1" noChangeArrowheads="1"/>
          </p:cNvPicPr>
          <p:nvPr/>
        </p:nvPicPr>
        <p:blipFill>
          <a:blip r:embed="rId3" cstate="screen"/>
          <a:srcRect/>
          <a:stretch>
            <a:fillRect/>
          </a:stretch>
        </p:blipFill>
        <p:spPr bwMode="auto">
          <a:xfrm>
            <a:off x="0" y="3200400"/>
            <a:ext cx="5486400" cy="3644419"/>
          </a:xfrm>
          <a:prstGeom prst="rect">
            <a:avLst/>
          </a:prstGeom>
          <a:noFill/>
        </p:spPr>
      </p:pic>
      <p:pic>
        <p:nvPicPr>
          <p:cNvPr id="1026" name="Picture 2" descr="C:\Users\U4EPETJF\Documents\Graphics\Cleveland Harbor October 2012\DSC_1100.JPG"/>
          <p:cNvPicPr>
            <a:picLocks noChangeAspect="1" noChangeArrowheads="1"/>
          </p:cNvPicPr>
          <p:nvPr/>
        </p:nvPicPr>
        <p:blipFill>
          <a:blip r:embed="rId4" cstate="screen"/>
          <a:srcRect/>
          <a:stretch>
            <a:fillRect/>
          </a:stretch>
        </p:blipFill>
        <p:spPr bwMode="auto">
          <a:xfrm>
            <a:off x="0" y="0"/>
            <a:ext cx="5486400" cy="3644420"/>
          </a:xfrm>
          <a:prstGeom prst="rect">
            <a:avLst/>
          </a:prstGeom>
          <a:noFill/>
        </p:spPr>
      </p:pic>
      <p:pic>
        <p:nvPicPr>
          <p:cNvPr id="1027" name="Picture 3" descr="C:\Users\U4EPETJF\Documents\Graphics\Cleveland Harbor April 2012\DSC_3562.JPG"/>
          <p:cNvPicPr>
            <a:picLocks noChangeAspect="1" noChangeArrowheads="1"/>
          </p:cNvPicPr>
          <p:nvPr/>
        </p:nvPicPr>
        <p:blipFill>
          <a:blip r:embed="rId5" cstate="screen"/>
          <a:srcRect/>
          <a:stretch>
            <a:fillRect/>
          </a:stretch>
        </p:blipFill>
        <p:spPr bwMode="auto">
          <a:xfrm>
            <a:off x="4440750" y="1752600"/>
            <a:ext cx="4703250" cy="3124200"/>
          </a:xfrm>
          <a:prstGeom prst="rect">
            <a:avLst/>
          </a:prstGeom>
          <a:noFill/>
        </p:spPr>
      </p:pic>
      <p:sp>
        <p:nvSpPr>
          <p:cNvPr id="7" name="TextBox 6"/>
          <p:cNvSpPr txBox="1"/>
          <p:nvPr/>
        </p:nvSpPr>
        <p:spPr>
          <a:xfrm>
            <a:off x="1676400" y="762000"/>
            <a:ext cx="3505200" cy="461665"/>
          </a:xfrm>
          <a:prstGeom prst="rect">
            <a:avLst/>
          </a:prstGeom>
          <a:solidFill>
            <a:schemeClr val="bg1">
              <a:lumMod val="95000"/>
            </a:schemeClr>
          </a:solidFill>
        </p:spPr>
        <p:txBody>
          <a:bodyPr wrap="square" rtlCol="0">
            <a:spAutoFit/>
          </a:bodyPr>
          <a:lstStyle/>
          <a:p>
            <a:r>
              <a:rPr lang="en-US" sz="2400" dirty="0" smtClean="0"/>
              <a:t>Deteriorating Breakwater</a:t>
            </a:r>
            <a:endParaRPr lang="en-US" sz="2400" dirty="0"/>
          </a:p>
        </p:txBody>
      </p:sp>
      <p:sp>
        <p:nvSpPr>
          <p:cNvPr id="9" name="TextBox 8"/>
          <p:cNvSpPr txBox="1"/>
          <p:nvPr/>
        </p:nvSpPr>
        <p:spPr>
          <a:xfrm>
            <a:off x="4876800" y="4114800"/>
            <a:ext cx="3886200" cy="461665"/>
          </a:xfrm>
          <a:prstGeom prst="rect">
            <a:avLst/>
          </a:prstGeom>
          <a:solidFill>
            <a:schemeClr val="bg1">
              <a:lumMod val="95000"/>
            </a:schemeClr>
          </a:solidFill>
        </p:spPr>
        <p:txBody>
          <a:bodyPr wrap="square" rtlCol="0">
            <a:spAutoFit/>
          </a:bodyPr>
          <a:lstStyle/>
          <a:p>
            <a:r>
              <a:rPr lang="en-US" sz="2400" dirty="0" smtClean="0"/>
              <a:t>Short Repair Section w/ Block</a:t>
            </a:r>
            <a:endParaRPr lang="en-US" sz="2400" dirty="0"/>
          </a:p>
        </p:txBody>
      </p:sp>
      <p:sp>
        <p:nvSpPr>
          <p:cNvPr id="10" name="TextBox 9"/>
          <p:cNvSpPr txBox="1"/>
          <p:nvPr/>
        </p:nvSpPr>
        <p:spPr>
          <a:xfrm>
            <a:off x="878775" y="5943600"/>
            <a:ext cx="3733800" cy="461665"/>
          </a:xfrm>
          <a:prstGeom prst="rect">
            <a:avLst/>
          </a:prstGeom>
          <a:solidFill>
            <a:schemeClr val="bg1">
              <a:lumMod val="95000"/>
            </a:schemeClr>
          </a:solidFill>
        </p:spPr>
        <p:txBody>
          <a:bodyPr wrap="square" rtlCol="0">
            <a:spAutoFit/>
          </a:bodyPr>
          <a:lstStyle/>
          <a:p>
            <a:r>
              <a:rPr lang="en-US" sz="2400" dirty="0" smtClean="0"/>
              <a:t>8’ x 4’ x 4’ Repair Toe Block</a:t>
            </a:r>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Are there ways to improve biological value of blocks?</a:t>
            </a:r>
            <a:endParaRPr lang="en-US" dirty="0"/>
          </a:p>
        </p:txBody>
      </p:sp>
      <p:pic>
        <p:nvPicPr>
          <p:cNvPr id="2050" name="Picture 2" descr="C:\Users\U4EPETJF\Documents\Graphics\DSC01599_tag cropped.jpg"/>
          <p:cNvPicPr>
            <a:picLocks noChangeAspect="1" noChangeArrowheads="1"/>
          </p:cNvPicPr>
          <p:nvPr/>
        </p:nvPicPr>
        <p:blipFill>
          <a:blip r:embed="rId3" cstate="screen"/>
          <a:srcRect/>
          <a:stretch>
            <a:fillRect/>
          </a:stretch>
        </p:blipFill>
        <p:spPr bwMode="auto">
          <a:xfrm>
            <a:off x="582304" y="1676400"/>
            <a:ext cx="8001000" cy="5133453"/>
          </a:xfrm>
          <a:prstGeom prst="rect">
            <a:avLst/>
          </a:prstGeom>
          <a:noFill/>
        </p:spPr>
      </p:pic>
      <p:pic>
        <p:nvPicPr>
          <p:cNvPr id="4" name="Picture 3" descr="glri_logo.jpg"/>
          <p:cNvPicPr>
            <a:picLocks noChangeAspect="1"/>
          </p:cNvPicPr>
          <p:nvPr/>
        </p:nvPicPr>
        <p:blipFill>
          <a:blip r:embed="rId4" cstate="screen"/>
          <a:stretch>
            <a:fillRect/>
          </a:stretch>
        </p:blipFill>
        <p:spPr>
          <a:xfrm>
            <a:off x="3186752" y="5867400"/>
            <a:ext cx="2743200" cy="82296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10904" y="1219200"/>
            <a:ext cx="7543800" cy="5457700"/>
            <a:chOff x="381000" y="247400"/>
            <a:chExt cx="8382000" cy="6429500"/>
          </a:xfrm>
        </p:grpSpPr>
        <p:pic>
          <p:nvPicPr>
            <p:cNvPr id="4" name="Picture 2" descr="C:\Documents and Settings\u4epvbcs\My Documents\GLRI\Green Breakwaters\GLRI Pilot Project 2012\2012.04.26\DSC07547.JPG"/>
            <p:cNvPicPr>
              <a:picLocks noChangeAspect="1" noChangeArrowheads="1"/>
            </p:cNvPicPr>
            <p:nvPr/>
          </p:nvPicPr>
          <p:blipFill>
            <a:blip r:embed="rId3" cstate="screen"/>
            <a:srcRect/>
            <a:stretch>
              <a:fillRect/>
            </a:stretch>
          </p:blipFill>
          <p:spPr bwMode="auto">
            <a:xfrm>
              <a:off x="406725" y="247400"/>
              <a:ext cx="4114800" cy="3086100"/>
            </a:xfrm>
            <a:prstGeom prst="rect">
              <a:avLst/>
            </a:prstGeom>
            <a:noFill/>
            <a:ln w="25400">
              <a:solidFill>
                <a:schemeClr val="tx1"/>
              </a:solidFill>
            </a:ln>
          </p:spPr>
        </p:pic>
        <p:pic>
          <p:nvPicPr>
            <p:cNvPr id="5" name="Picture 3" descr="C:\Documents and Settings\u4epvbcs\My Documents\GLRI\Green Breakwaters\GLRI Pilot Project 2012\2012.04.26\DSC07545.JPG"/>
            <p:cNvPicPr>
              <a:picLocks noChangeAspect="1" noChangeArrowheads="1"/>
            </p:cNvPicPr>
            <p:nvPr/>
          </p:nvPicPr>
          <p:blipFill>
            <a:blip r:embed="rId4" cstate="screen"/>
            <a:srcRect/>
            <a:stretch>
              <a:fillRect/>
            </a:stretch>
          </p:blipFill>
          <p:spPr bwMode="auto">
            <a:xfrm>
              <a:off x="4627815" y="247400"/>
              <a:ext cx="4114800" cy="3086100"/>
            </a:xfrm>
            <a:prstGeom prst="rect">
              <a:avLst/>
            </a:prstGeom>
            <a:noFill/>
            <a:ln w="25400">
              <a:solidFill>
                <a:schemeClr val="tx1"/>
              </a:solidFill>
            </a:ln>
          </p:spPr>
        </p:pic>
        <p:pic>
          <p:nvPicPr>
            <p:cNvPr id="6" name="Picture 5" descr="Block Texture Shelf Photos.png"/>
            <p:cNvPicPr/>
            <p:nvPr/>
          </p:nvPicPr>
          <p:blipFill>
            <a:blip r:embed="rId5" cstate="screen"/>
            <a:stretch>
              <a:fillRect/>
            </a:stretch>
          </p:blipFill>
          <p:spPr>
            <a:xfrm>
              <a:off x="381000" y="3382108"/>
              <a:ext cx="8382000" cy="3294792"/>
            </a:xfrm>
            <a:prstGeom prst="rect">
              <a:avLst/>
            </a:prstGeom>
          </p:spPr>
        </p:pic>
        <p:sp>
          <p:nvSpPr>
            <p:cNvPr id="7" name="TextBox 6"/>
            <p:cNvSpPr txBox="1"/>
            <p:nvPr/>
          </p:nvSpPr>
          <p:spPr>
            <a:xfrm>
              <a:off x="1435425" y="2705473"/>
              <a:ext cx="2057400" cy="584775"/>
            </a:xfrm>
            <a:prstGeom prst="rect">
              <a:avLst/>
            </a:prstGeom>
            <a:solidFill>
              <a:schemeClr val="bg1"/>
            </a:solidFill>
          </p:spPr>
          <p:txBody>
            <a:bodyPr wrap="square" rtlCol="0">
              <a:spAutoFit/>
            </a:bodyPr>
            <a:lstStyle/>
            <a:p>
              <a:pPr algn="ctr"/>
              <a:r>
                <a:rPr lang="en-US" sz="3200" dirty="0" smtClean="0"/>
                <a:t>Control</a:t>
              </a:r>
              <a:endParaRPr lang="en-US" sz="3200" dirty="0"/>
            </a:p>
          </p:txBody>
        </p:sp>
        <p:sp>
          <p:nvSpPr>
            <p:cNvPr id="8" name="TextBox 7"/>
            <p:cNvSpPr txBox="1"/>
            <p:nvPr/>
          </p:nvSpPr>
          <p:spPr>
            <a:xfrm>
              <a:off x="5656515" y="2721592"/>
              <a:ext cx="2057400" cy="584775"/>
            </a:xfrm>
            <a:prstGeom prst="rect">
              <a:avLst/>
            </a:prstGeom>
            <a:solidFill>
              <a:schemeClr val="bg1"/>
            </a:solidFill>
          </p:spPr>
          <p:txBody>
            <a:bodyPr wrap="square" rtlCol="0">
              <a:spAutoFit/>
            </a:bodyPr>
            <a:lstStyle/>
            <a:p>
              <a:pPr algn="ctr"/>
              <a:r>
                <a:rPr lang="en-US" sz="3200" dirty="0" smtClean="0"/>
                <a:t>Grooved</a:t>
              </a:r>
              <a:endParaRPr lang="en-US" sz="3200" dirty="0"/>
            </a:p>
          </p:txBody>
        </p:sp>
        <p:sp>
          <p:nvSpPr>
            <p:cNvPr id="9" name="TextBox 8"/>
            <p:cNvSpPr txBox="1"/>
            <p:nvPr/>
          </p:nvSpPr>
          <p:spPr>
            <a:xfrm>
              <a:off x="1385248" y="6019800"/>
              <a:ext cx="2057400" cy="584775"/>
            </a:xfrm>
            <a:prstGeom prst="rect">
              <a:avLst/>
            </a:prstGeom>
            <a:solidFill>
              <a:schemeClr val="bg1"/>
            </a:solidFill>
          </p:spPr>
          <p:txBody>
            <a:bodyPr wrap="square" rtlCol="0">
              <a:spAutoFit/>
            </a:bodyPr>
            <a:lstStyle/>
            <a:p>
              <a:pPr algn="ctr"/>
              <a:r>
                <a:rPr lang="en-US" sz="3200" dirty="0" smtClean="0"/>
                <a:t>Dimpled</a:t>
              </a:r>
              <a:endParaRPr lang="en-US" sz="3200" dirty="0"/>
            </a:p>
          </p:txBody>
        </p:sp>
        <p:sp>
          <p:nvSpPr>
            <p:cNvPr id="10" name="TextBox 9"/>
            <p:cNvSpPr txBox="1"/>
            <p:nvPr/>
          </p:nvSpPr>
          <p:spPr>
            <a:xfrm>
              <a:off x="4966648" y="6019800"/>
              <a:ext cx="3429000" cy="584775"/>
            </a:xfrm>
            <a:prstGeom prst="rect">
              <a:avLst/>
            </a:prstGeom>
            <a:solidFill>
              <a:schemeClr val="bg1"/>
            </a:solidFill>
          </p:spPr>
          <p:txBody>
            <a:bodyPr wrap="square" rtlCol="0">
              <a:spAutoFit/>
            </a:bodyPr>
            <a:lstStyle/>
            <a:p>
              <a:pPr algn="ctr"/>
              <a:r>
                <a:rPr lang="en-US" sz="3200" dirty="0" smtClean="0"/>
                <a:t>Grooved Shelf</a:t>
              </a:r>
              <a:endParaRPr lang="en-US" sz="3200" dirty="0"/>
            </a:p>
          </p:txBody>
        </p:sp>
      </p:grpSp>
      <p:sp>
        <p:nvSpPr>
          <p:cNvPr id="12" name="Title 1"/>
          <p:cNvSpPr>
            <a:spLocks noGrp="1"/>
          </p:cNvSpPr>
          <p:nvPr>
            <p:ph type="title"/>
          </p:nvPr>
        </p:nvSpPr>
        <p:spPr>
          <a:xfrm>
            <a:off x="457200" y="76200"/>
            <a:ext cx="8229600" cy="1143000"/>
          </a:xfrm>
        </p:spPr>
        <p:txBody>
          <a:bodyPr/>
          <a:lstStyle/>
          <a:p>
            <a:r>
              <a:rPr lang="en-US" dirty="0" smtClean="0"/>
              <a:t>Cleveland &amp; Ashtabula, OH</a:t>
            </a:r>
            <a:endParaRPr lang="en-US" dirty="0"/>
          </a:p>
        </p:txBody>
      </p:sp>
      <p:pic>
        <p:nvPicPr>
          <p:cNvPr id="13" name="Picture 12" descr="Engineering With Nature Logo sustainability_1.png"/>
          <p:cNvPicPr>
            <a:picLocks noChangeAspect="1"/>
          </p:cNvPicPr>
          <p:nvPr/>
        </p:nvPicPr>
        <p:blipFill>
          <a:blip r:embed="rId6" cstate="screen"/>
          <a:stretch>
            <a:fillRect/>
          </a:stretch>
        </p:blipFill>
        <p:spPr>
          <a:xfrm>
            <a:off x="189187" y="190246"/>
            <a:ext cx="1193146" cy="49555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bwMode="auto">
          <a:noFill/>
          <a:ln>
            <a:miter lim="800000"/>
            <a:headEnd/>
            <a:tailEnd/>
          </a:ln>
        </p:spPr>
        <p:txBody>
          <a:bodyPr wrap="square" lIns="91440" tIns="45720" rIns="91440" bIns="45720" numCol="1" compatLnSpc="1">
            <a:prstTxWarp prst="textNoShape">
              <a:avLst/>
            </a:prstTxWarp>
            <a:normAutofit fontScale="90000"/>
          </a:bodyPr>
          <a:lstStyle/>
          <a:p>
            <a:r>
              <a:rPr lang="en-US" dirty="0" smtClean="0">
                <a:ea typeface="ＭＳ Ｐゴシック"/>
                <a:cs typeface="ＭＳ Ｐゴシック"/>
              </a:rPr>
              <a:t>Outline</a:t>
            </a:r>
            <a:br>
              <a:rPr lang="en-US" dirty="0" smtClean="0">
                <a:ea typeface="ＭＳ Ｐゴシック"/>
                <a:cs typeface="ＭＳ Ｐゴシック"/>
              </a:rPr>
            </a:br>
            <a:endParaRPr lang="en-US" i="1" dirty="0" smtClean="0">
              <a:ea typeface="ＭＳ Ｐゴシック"/>
              <a:cs typeface="ＭＳ Ｐゴシック"/>
            </a:endParaRPr>
          </a:p>
        </p:txBody>
      </p:sp>
      <p:sp>
        <p:nvSpPr>
          <p:cNvPr id="12290" name="Content Placeholder 2"/>
          <p:cNvSpPr>
            <a:spLocks noGrp="1"/>
          </p:cNvSpPr>
          <p:nvPr>
            <p:ph idx="1"/>
          </p:nvPr>
        </p:nvSpPr>
        <p:spPr>
          <a:xfrm>
            <a:off x="639848" y="1257638"/>
            <a:ext cx="8051070" cy="5130800"/>
          </a:xfrm>
        </p:spPr>
        <p:txBody>
          <a:bodyPr>
            <a:noAutofit/>
          </a:bodyPr>
          <a:lstStyle/>
          <a:p>
            <a:r>
              <a:rPr lang="en-US" dirty="0" smtClean="0"/>
              <a:t>Engineering With Nature (EWN) background</a:t>
            </a:r>
          </a:p>
          <a:p>
            <a:r>
              <a:rPr lang="en-US" dirty="0" smtClean="0"/>
              <a:t>Examples</a:t>
            </a:r>
          </a:p>
          <a:p>
            <a:r>
              <a:rPr lang="en-US" dirty="0" smtClean="0"/>
              <a:t>Project database</a:t>
            </a:r>
          </a:p>
          <a:p>
            <a:r>
              <a:rPr lang="en-US" dirty="0" smtClean="0"/>
              <a:t>Current demonstration projects</a:t>
            </a:r>
          </a:p>
          <a:p>
            <a:r>
              <a:rPr lang="en-US" dirty="0" smtClean="0"/>
              <a:t>Path forward</a:t>
            </a:r>
          </a:p>
          <a:p>
            <a:r>
              <a:rPr lang="en-US" dirty="0" smtClean="0"/>
              <a:t>Discussion  </a:t>
            </a:r>
          </a:p>
        </p:txBody>
      </p:sp>
      <p:pic>
        <p:nvPicPr>
          <p:cNvPr id="5" name="Picture 1"/>
          <p:cNvPicPr>
            <a:picLocks noChangeAspect="1" noChangeArrowheads="1"/>
          </p:cNvPicPr>
          <p:nvPr/>
        </p:nvPicPr>
        <p:blipFill>
          <a:blip r:embed="rId3" cstate="screen"/>
          <a:srcRect/>
          <a:stretch>
            <a:fillRect/>
          </a:stretch>
        </p:blipFill>
        <p:spPr bwMode="auto">
          <a:xfrm>
            <a:off x="7521145" y="6194328"/>
            <a:ext cx="1598141" cy="66367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Texture Scale</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descr="C:\Users\U4EPETJF\Documents\Graphics\Cleveland Harbor April 2012\DSC_3534.jpg"/>
          <p:cNvPicPr>
            <a:picLocks noChangeAspect="1" noChangeArrowheads="1"/>
          </p:cNvPicPr>
          <p:nvPr/>
        </p:nvPicPr>
        <p:blipFill>
          <a:blip r:embed="rId3" cstate="screen"/>
          <a:srcRect/>
          <a:stretch>
            <a:fillRect/>
          </a:stretch>
        </p:blipFill>
        <p:spPr bwMode="auto">
          <a:xfrm>
            <a:off x="228600" y="1371601"/>
            <a:ext cx="4846320" cy="3219237"/>
          </a:xfrm>
          <a:prstGeom prst="rect">
            <a:avLst/>
          </a:prstGeom>
          <a:noFill/>
        </p:spPr>
      </p:pic>
      <p:pic>
        <p:nvPicPr>
          <p:cNvPr id="3075" name="Picture 3" descr="C:\Users\U4EPETJF\Documents\Graphics\Cleveland Harbor April 2012\DSC_3526.JPG"/>
          <p:cNvPicPr>
            <a:picLocks noChangeAspect="1" noChangeArrowheads="1"/>
          </p:cNvPicPr>
          <p:nvPr/>
        </p:nvPicPr>
        <p:blipFill>
          <a:blip r:embed="rId4" cstate="screen"/>
          <a:srcRect/>
          <a:stretch>
            <a:fillRect/>
          </a:stretch>
        </p:blipFill>
        <p:spPr bwMode="auto">
          <a:xfrm>
            <a:off x="4114800" y="2971800"/>
            <a:ext cx="4846320" cy="3219236"/>
          </a:xfrm>
          <a:prstGeom prst="rect">
            <a:avLst/>
          </a:prstGeom>
          <a:noFill/>
        </p:spPr>
      </p:pic>
      <p:pic>
        <p:nvPicPr>
          <p:cNvPr id="6" name="Picture 5" descr="Engineering With Nature Logo sustainability_1.png"/>
          <p:cNvPicPr>
            <a:picLocks noChangeAspect="1"/>
          </p:cNvPicPr>
          <p:nvPr/>
        </p:nvPicPr>
        <p:blipFill>
          <a:blip r:embed="rId5" cstate="screen"/>
          <a:stretch>
            <a:fillRect/>
          </a:stretch>
        </p:blipFill>
        <p:spPr>
          <a:xfrm>
            <a:off x="189186" y="190246"/>
            <a:ext cx="1781503" cy="73991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1434152" y="0"/>
            <a:ext cx="6248400" cy="762000"/>
          </a:xfrm>
          <a:prstGeom prst="rect">
            <a:avLst/>
          </a:prstGeom>
        </p:spPr>
        <p:txBody>
          <a:bodyPr vert="horz" lIns="0" tIns="45720" rIns="0" bIns="45720" rtlCol="0">
            <a:noAutofit/>
          </a:bodyPr>
          <a:lstStyle/>
          <a:p>
            <a:pPr marL="742950" marR="0" lvl="1" indent="-285750" algn="ctr" defTabSz="914400" rtl="0" eaLnBrk="1" fontAlgn="auto" latinLnBrk="0" hangingPunct="1">
              <a:lnSpc>
                <a:spcPct val="100000"/>
              </a:lnSpc>
              <a:spcBef>
                <a:spcPct val="20000"/>
              </a:spcBef>
              <a:spcAft>
                <a:spcPts val="0"/>
              </a:spcAft>
              <a:buClrTx/>
              <a:buSzTx/>
              <a:tabLst/>
              <a:defRPr/>
            </a:pPr>
            <a:r>
              <a:rPr lang="en-US" sz="4000" dirty="0" smtClean="0"/>
              <a:t>Ashtabula, OH </a:t>
            </a:r>
            <a:r>
              <a:rPr kumimoji="0" lang="en-US" sz="4000" b="0" i="0" u="none" strike="noStrike" kern="1200" cap="none" spc="0" normalizeH="0" baseline="0" noProof="0" dirty="0" smtClean="0">
                <a:ln>
                  <a:noFill/>
                </a:ln>
                <a:solidFill>
                  <a:schemeClr val="tx1"/>
                </a:solidFill>
                <a:effectLst/>
                <a:uLnTx/>
                <a:uFillTx/>
                <a:latin typeface="+mn-lt"/>
                <a:ea typeface="+mn-ea"/>
                <a:cs typeface="+mn-cs"/>
              </a:rPr>
              <a:t>Tern Nesting </a:t>
            </a:r>
            <a:r>
              <a:rPr lang="en-US" sz="4000" dirty="0" smtClean="0"/>
              <a:t>Blocks</a:t>
            </a:r>
            <a:endParaRPr kumimoji="0" lang="en-US" sz="40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7" name="Picture 6" descr="DSC_6295.JPG"/>
          <p:cNvPicPr>
            <a:picLocks noChangeAspect="1"/>
          </p:cNvPicPr>
          <p:nvPr/>
        </p:nvPicPr>
        <p:blipFill>
          <a:blip r:embed="rId3" cstate="screen"/>
          <a:stretch>
            <a:fillRect/>
          </a:stretch>
        </p:blipFill>
        <p:spPr>
          <a:xfrm>
            <a:off x="285859" y="777920"/>
            <a:ext cx="3219341" cy="4846320"/>
          </a:xfrm>
          <a:prstGeom prst="rect">
            <a:avLst/>
          </a:prstGeom>
        </p:spPr>
      </p:pic>
      <p:pic>
        <p:nvPicPr>
          <p:cNvPr id="6" name="Picture 5" descr="IMG_20131016_104110.jpg"/>
          <p:cNvPicPr>
            <a:picLocks noChangeAspect="1"/>
          </p:cNvPicPr>
          <p:nvPr/>
        </p:nvPicPr>
        <p:blipFill>
          <a:blip r:embed="rId4" cstate="screen"/>
          <a:stretch>
            <a:fillRect/>
          </a:stretch>
        </p:blipFill>
        <p:spPr>
          <a:xfrm>
            <a:off x="5593080" y="777920"/>
            <a:ext cx="3474720" cy="4632960"/>
          </a:xfrm>
          <a:prstGeom prst="rect">
            <a:avLst/>
          </a:prstGeom>
        </p:spPr>
      </p:pic>
      <p:pic>
        <p:nvPicPr>
          <p:cNvPr id="4" name="Picture 4"/>
          <p:cNvPicPr>
            <a:picLocks noChangeAspect="1" noChangeArrowheads="1"/>
          </p:cNvPicPr>
          <p:nvPr/>
        </p:nvPicPr>
        <p:blipFill>
          <a:blip r:embed="rId5" cstate="screen"/>
          <a:srcRect/>
          <a:stretch>
            <a:fillRect/>
          </a:stretch>
        </p:blipFill>
        <p:spPr bwMode="auto">
          <a:xfrm>
            <a:off x="2473656" y="3886200"/>
            <a:ext cx="4114800" cy="2910468"/>
          </a:xfrm>
          <a:prstGeom prst="rect">
            <a:avLst/>
          </a:prstGeom>
          <a:noFill/>
          <a:ln w="9525">
            <a:noFill/>
            <a:miter lim="800000"/>
            <a:headEnd/>
            <a:tailEnd/>
          </a:ln>
        </p:spPr>
      </p:pic>
      <p:pic>
        <p:nvPicPr>
          <p:cNvPr id="9" name="Picture 8" descr="glri_logo.jpg"/>
          <p:cNvPicPr>
            <a:picLocks noChangeAspect="1"/>
          </p:cNvPicPr>
          <p:nvPr/>
        </p:nvPicPr>
        <p:blipFill>
          <a:blip r:embed="rId6" cstate="screen"/>
          <a:stretch>
            <a:fillRect/>
          </a:stretch>
        </p:blipFill>
        <p:spPr>
          <a:xfrm>
            <a:off x="3188525" y="685800"/>
            <a:ext cx="2743200" cy="822960"/>
          </a:xfrm>
          <a:prstGeom prst="rect">
            <a:avLst/>
          </a:prstGeom>
        </p:spPr>
      </p:pic>
      <p:pic>
        <p:nvPicPr>
          <p:cNvPr id="10" name="Picture 9" descr="Engineering With Nature Logo sustainability_1.png"/>
          <p:cNvPicPr>
            <a:picLocks noChangeAspect="1"/>
          </p:cNvPicPr>
          <p:nvPr/>
        </p:nvPicPr>
        <p:blipFill>
          <a:blip r:embed="rId7" cstate="screen"/>
          <a:stretch>
            <a:fillRect/>
          </a:stretch>
        </p:blipFill>
        <p:spPr>
          <a:xfrm>
            <a:off x="3669374" y="3048000"/>
            <a:ext cx="1781503" cy="739918"/>
          </a:xfrm>
          <a:prstGeom prst="rect">
            <a:avLst/>
          </a:prstGeom>
        </p:spPr>
      </p:pic>
      <p:pic>
        <p:nvPicPr>
          <p:cNvPr id="11" name="Picture 10" descr="TNC Logo.png"/>
          <p:cNvPicPr>
            <a:picLocks noChangeAspect="1"/>
          </p:cNvPicPr>
          <p:nvPr/>
        </p:nvPicPr>
        <p:blipFill>
          <a:blip r:embed="rId8" cstate="screen"/>
          <a:stretch>
            <a:fillRect/>
          </a:stretch>
        </p:blipFill>
        <p:spPr>
          <a:xfrm>
            <a:off x="3840988" y="1524000"/>
            <a:ext cx="1438275" cy="143827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4EPETJF\Documents\Projects\Great Lakes Green Breakwater Study\Milwaukee\milwaukee green breakwater cross section 25 April 2013 cropped.jpg"/>
          <p:cNvPicPr>
            <a:picLocks noChangeAspect="1" noChangeArrowheads="1"/>
          </p:cNvPicPr>
          <p:nvPr/>
        </p:nvPicPr>
        <p:blipFill>
          <a:blip r:embed="rId3" cstate="screen"/>
          <a:srcRect/>
          <a:stretch>
            <a:fillRect/>
          </a:stretch>
        </p:blipFill>
        <p:spPr bwMode="auto">
          <a:xfrm>
            <a:off x="0" y="1143000"/>
            <a:ext cx="9144000" cy="5486400"/>
          </a:xfrm>
          <a:prstGeom prst="rect">
            <a:avLst/>
          </a:prstGeom>
          <a:noFill/>
        </p:spPr>
      </p:pic>
      <p:sp>
        <p:nvSpPr>
          <p:cNvPr id="3" name="Content Placeholder 2"/>
          <p:cNvSpPr>
            <a:spLocks noGrp="1"/>
          </p:cNvSpPr>
          <p:nvPr>
            <p:ph idx="1"/>
          </p:nvPr>
        </p:nvSpPr>
        <p:spPr>
          <a:xfrm>
            <a:off x="0" y="381000"/>
            <a:ext cx="9144000" cy="762000"/>
          </a:xfrm>
        </p:spPr>
        <p:txBody>
          <a:bodyPr>
            <a:noAutofit/>
          </a:bodyPr>
          <a:lstStyle/>
          <a:p>
            <a:pPr lvl="1" algn="ctr">
              <a:buNone/>
            </a:pPr>
            <a:r>
              <a:rPr lang="en-US" sz="4000" dirty="0" smtClean="0"/>
              <a:t>Milwaukee, WI Fish Spawning Shelf</a:t>
            </a:r>
          </a:p>
        </p:txBody>
      </p:sp>
      <p:sp>
        <p:nvSpPr>
          <p:cNvPr id="5" name="TextBox 4"/>
          <p:cNvSpPr txBox="1"/>
          <p:nvPr/>
        </p:nvSpPr>
        <p:spPr>
          <a:xfrm>
            <a:off x="457200" y="4191000"/>
            <a:ext cx="1600200" cy="646331"/>
          </a:xfrm>
          <a:prstGeom prst="rect">
            <a:avLst/>
          </a:prstGeom>
          <a:solidFill>
            <a:schemeClr val="bg1"/>
          </a:solidFill>
        </p:spPr>
        <p:txBody>
          <a:bodyPr wrap="square" rtlCol="0">
            <a:spAutoFit/>
          </a:bodyPr>
          <a:lstStyle/>
          <a:p>
            <a:r>
              <a:rPr lang="en-US" dirty="0" smtClean="0"/>
              <a:t>6-10 ton Stone</a:t>
            </a:r>
          </a:p>
          <a:p>
            <a:r>
              <a:rPr lang="en-US" dirty="0" smtClean="0"/>
              <a:t>(60-72” d)</a:t>
            </a:r>
            <a:endParaRPr lang="en-US" dirty="0"/>
          </a:p>
        </p:txBody>
      </p:sp>
      <p:sp>
        <p:nvSpPr>
          <p:cNvPr id="6" name="TextBox 5"/>
          <p:cNvSpPr txBox="1"/>
          <p:nvPr/>
        </p:nvSpPr>
        <p:spPr>
          <a:xfrm>
            <a:off x="457200" y="3581400"/>
            <a:ext cx="1600200" cy="369332"/>
          </a:xfrm>
          <a:prstGeom prst="rect">
            <a:avLst/>
          </a:prstGeom>
          <a:solidFill>
            <a:schemeClr val="bg1"/>
          </a:solidFill>
        </p:spPr>
        <p:txBody>
          <a:bodyPr wrap="square" rtlCol="0">
            <a:spAutoFit/>
          </a:bodyPr>
          <a:lstStyle/>
          <a:p>
            <a:r>
              <a:rPr lang="en-US" dirty="0" smtClean="0"/>
              <a:t>8-18” d Stone</a:t>
            </a:r>
            <a:endParaRPr lang="en-US" dirty="0"/>
          </a:p>
        </p:txBody>
      </p:sp>
      <p:sp>
        <p:nvSpPr>
          <p:cNvPr id="7" name="TextBox 6"/>
          <p:cNvSpPr txBox="1"/>
          <p:nvPr/>
        </p:nvSpPr>
        <p:spPr>
          <a:xfrm>
            <a:off x="457200" y="2971800"/>
            <a:ext cx="1600200" cy="369332"/>
          </a:xfrm>
          <a:prstGeom prst="rect">
            <a:avLst/>
          </a:prstGeom>
          <a:solidFill>
            <a:schemeClr val="bg1"/>
          </a:solidFill>
        </p:spPr>
        <p:txBody>
          <a:bodyPr wrap="square" rtlCol="0">
            <a:spAutoFit/>
          </a:bodyPr>
          <a:lstStyle/>
          <a:p>
            <a:r>
              <a:rPr lang="en-US" dirty="0" smtClean="0"/>
              <a:t>4-8” d Stone</a:t>
            </a:r>
            <a:endParaRPr lang="en-US" dirty="0"/>
          </a:p>
        </p:txBody>
      </p:sp>
      <p:cxnSp>
        <p:nvCxnSpPr>
          <p:cNvPr id="10" name="Elbow Connector 9"/>
          <p:cNvCxnSpPr/>
          <p:nvPr/>
        </p:nvCxnSpPr>
        <p:spPr>
          <a:xfrm>
            <a:off x="990600" y="4724400"/>
            <a:ext cx="1219200" cy="304800"/>
          </a:xfrm>
          <a:prstGeom prst="bentConnector3">
            <a:avLst>
              <a:gd name="adj1" fmla="val 324"/>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a:off x="2133600" y="3810000"/>
            <a:ext cx="914400" cy="381000"/>
          </a:xfrm>
          <a:prstGeom prst="bentConnector3">
            <a:avLst>
              <a:gd name="adj1" fmla="val 50000"/>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7" idx="3"/>
          </p:cNvCxnSpPr>
          <p:nvPr/>
        </p:nvCxnSpPr>
        <p:spPr>
          <a:xfrm>
            <a:off x="2057400" y="3156466"/>
            <a:ext cx="1828800" cy="577334"/>
          </a:xfrm>
          <a:prstGeom prst="bentConnector3">
            <a:avLst>
              <a:gd name="adj1" fmla="val 50000"/>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6" name="Picture 25" descr="glri_logo.jpg"/>
          <p:cNvPicPr>
            <a:picLocks noChangeAspect="1"/>
          </p:cNvPicPr>
          <p:nvPr/>
        </p:nvPicPr>
        <p:blipFill>
          <a:blip r:embed="rId4" cstate="screen"/>
          <a:stretch>
            <a:fillRect/>
          </a:stretch>
        </p:blipFill>
        <p:spPr>
          <a:xfrm>
            <a:off x="3186752" y="5867400"/>
            <a:ext cx="2743200" cy="822960"/>
          </a:xfrm>
          <a:prstGeom prst="rect">
            <a:avLst/>
          </a:prstGeom>
        </p:spPr>
      </p:pic>
      <p:pic>
        <p:nvPicPr>
          <p:cNvPr id="11" name="Picture 10" descr="Engineering With Nature Logo sustainability_1.png"/>
          <p:cNvPicPr>
            <a:picLocks noChangeAspect="1"/>
          </p:cNvPicPr>
          <p:nvPr/>
        </p:nvPicPr>
        <p:blipFill>
          <a:blip r:embed="rId5" cstate="screen"/>
          <a:stretch>
            <a:fillRect/>
          </a:stretch>
        </p:blipFill>
        <p:spPr>
          <a:xfrm>
            <a:off x="189187" y="190246"/>
            <a:ext cx="877614" cy="364503"/>
          </a:xfrm>
          <a:prstGeom prst="rect">
            <a:avLst/>
          </a:prstGeom>
        </p:spPr>
      </p:pic>
      <p:sp>
        <p:nvSpPr>
          <p:cNvPr id="12" name="Content Placeholder 2"/>
          <p:cNvSpPr txBox="1">
            <a:spLocks/>
          </p:cNvSpPr>
          <p:nvPr/>
        </p:nvSpPr>
        <p:spPr>
          <a:xfrm>
            <a:off x="0" y="1447800"/>
            <a:ext cx="4724400" cy="990600"/>
          </a:xfrm>
          <a:prstGeom prst="rect">
            <a:avLst/>
          </a:prstGeom>
        </p:spPr>
        <p:txBody>
          <a:bodyPr vert="horz" lIns="91440" tIns="45720" rIns="91440" bIns="45720" rtlCol="0">
            <a:noAutofit/>
          </a:bodyPr>
          <a:lstStyle/>
          <a:p>
            <a:pPr marL="742950" marR="0" lvl="1" indent="-28575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500’ demonstration section</a:t>
            </a:r>
          </a:p>
          <a:p>
            <a:pPr marL="742950" marR="0" lvl="1" indent="-28575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smtClean="0"/>
              <a:t>Spring 2014 construction</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76200"/>
            <a:ext cx="7696200" cy="533400"/>
          </a:xfrm>
          <a:prstGeom prst="rect">
            <a:avLst/>
          </a:prstGeom>
        </p:spPr>
        <p:txBody>
          <a:bodyPr/>
          <a:lstStyle/>
          <a:p>
            <a:pPr algn="ctr">
              <a:defRPr/>
            </a:pPr>
            <a:r>
              <a:rPr lang="en-US" sz="3200" b="1" kern="0" dirty="0">
                <a:latin typeface="+mj-lt"/>
                <a:ea typeface="+mj-ea"/>
                <a:cs typeface="Times New Roman" pitchFamily="18" charset="0"/>
              </a:rPr>
              <a:t>Post Construction Monitoring</a:t>
            </a:r>
          </a:p>
        </p:txBody>
      </p:sp>
      <p:pic>
        <p:nvPicPr>
          <p:cNvPr id="22531" name="Picture 3" descr="C:\Users\u4epvbcs\Documents\GLRI\Green Breakwaters\Milwaukee Harbor\MKE Harbor Construction 8Apr2014 Photos\DSC00748.JPG"/>
          <p:cNvPicPr>
            <a:picLocks noChangeAspect="1" noChangeArrowheads="1"/>
          </p:cNvPicPr>
          <p:nvPr/>
        </p:nvPicPr>
        <p:blipFill>
          <a:blip r:embed="rId3" cstate="screen"/>
          <a:srcRect/>
          <a:stretch>
            <a:fillRect/>
          </a:stretch>
        </p:blipFill>
        <p:spPr bwMode="auto">
          <a:xfrm>
            <a:off x="0" y="787400"/>
            <a:ext cx="5105400" cy="3403600"/>
          </a:xfrm>
          <a:prstGeom prst="rect">
            <a:avLst/>
          </a:prstGeom>
          <a:noFill/>
          <a:ln w="9525">
            <a:noFill/>
            <a:miter lim="800000"/>
            <a:headEnd/>
            <a:tailEnd/>
          </a:ln>
        </p:spPr>
      </p:pic>
      <p:pic>
        <p:nvPicPr>
          <p:cNvPr id="22532" name="Picture 2"/>
          <p:cNvPicPr>
            <a:picLocks noChangeAspect="1" noChangeArrowheads="1"/>
          </p:cNvPicPr>
          <p:nvPr/>
        </p:nvPicPr>
        <p:blipFill>
          <a:blip r:embed="rId4" cstate="screen"/>
          <a:srcRect/>
          <a:stretch>
            <a:fillRect/>
          </a:stretch>
        </p:blipFill>
        <p:spPr bwMode="auto">
          <a:xfrm>
            <a:off x="3352800" y="3911600"/>
            <a:ext cx="5791200" cy="2946400"/>
          </a:xfrm>
          <a:prstGeom prst="rect">
            <a:avLst/>
          </a:prstGeom>
          <a:noFill/>
          <a:ln w="9525">
            <a:noFill/>
            <a:miter lim="800000"/>
            <a:headEnd/>
            <a:tailEnd/>
          </a:ln>
        </p:spPr>
      </p:pic>
      <p:sp>
        <p:nvSpPr>
          <p:cNvPr id="22533" name="TextBox 12"/>
          <p:cNvSpPr txBox="1">
            <a:spLocks noChangeArrowheads="1"/>
          </p:cNvSpPr>
          <p:nvPr/>
        </p:nvSpPr>
        <p:spPr bwMode="auto">
          <a:xfrm>
            <a:off x="890588" y="4876800"/>
            <a:ext cx="2309812" cy="954088"/>
          </a:xfrm>
          <a:prstGeom prst="rect">
            <a:avLst/>
          </a:prstGeom>
          <a:noFill/>
          <a:ln w="9525">
            <a:noFill/>
            <a:miter lim="800000"/>
            <a:headEnd/>
            <a:tailEnd/>
          </a:ln>
        </p:spPr>
        <p:txBody>
          <a:bodyPr>
            <a:spAutoFit/>
          </a:bodyPr>
          <a:lstStyle/>
          <a:p>
            <a:pPr algn="ctr"/>
            <a:r>
              <a:rPr lang="en-US" sz="2800"/>
              <a:t>Side-scan Sonar</a:t>
            </a:r>
          </a:p>
        </p:txBody>
      </p:sp>
      <p:cxnSp>
        <p:nvCxnSpPr>
          <p:cNvPr id="16" name="Straight Arrow Connector 15"/>
          <p:cNvCxnSpPr/>
          <p:nvPr/>
        </p:nvCxnSpPr>
        <p:spPr>
          <a:xfrm>
            <a:off x="6172200" y="4114800"/>
            <a:ext cx="0" cy="13716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7" descr="green-breakwall smallmouth.PNG"/>
          <p:cNvPicPr>
            <a:picLocks noChangeAspect="1"/>
          </p:cNvPicPr>
          <p:nvPr/>
        </p:nvPicPr>
        <p:blipFill>
          <a:blip r:embed="rId5" cstate="screen"/>
          <a:stretch>
            <a:fillRect/>
          </a:stretch>
        </p:blipFill>
        <p:spPr>
          <a:xfrm>
            <a:off x="4495800" y="609600"/>
            <a:ext cx="4265002" cy="2243440"/>
          </a:xfrm>
          <a:prstGeom prst="rect">
            <a:avLst/>
          </a:prstGeom>
        </p:spPr>
      </p:pic>
      <p:pic>
        <p:nvPicPr>
          <p:cNvPr id="9" name="Picture 8" descr="Crayfish1.jpg"/>
          <p:cNvPicPr>
            <a:picLocks noChangeAspect="1"/>
          </p:cNvPicPr>
          <p:nvPr/>
        </p:nvPicPr>
        <p:blipFill>
          <a:blip r:embed="rId6" cstate="screen"/>
          <a:stretch>
            <a:fillRect/>
          </a:stretch>
        </p:blipFill>
        <p:spPr>
          <a:xfrm>
            <a:off x="6248400" y="2057400"/>
            <a:ext cx="2743200" cy="18288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p:cNvSpPr txBox="1"/>
          <p:nvPr/>
        </p:nvSpPr>
        <p:spPr>
          <a:xfrm>
            <a:off x="5029200" y="1856601"/>
            <a:ext cx="228600" cy="276999"/>
          </a:xfrm>
          <a:prstGeom prst="rect">
            <a:avLst/>
          </a:prstGeom>
          <a:noFill/>
        </p:spPr>
        <p:txBody>
          <a:bodyPr wrap="square" rtlCol="0">
            <a:spAutoFit/>
          </a:bodyPr>
          <a:lstStyle/>
          <a:p>
            <a:pPr algn="ctr"/>
            <a:r>
              <a:rPr lang="en-US" sz="1200" dirty="0" smtClean="0">
                <a:solidFill>
                  <a:srgbClr val="FFFF00"/>
                </a:solidFill>
                <a:latin typeface="Times New Roman" pitchFamily="18" charset="0"/>
                <a:cs typeface="Times New Roman" pitchFamily="18" charset="0"/>
              </a:rPr>
              <a:t>A</a:t>
            </a:r>
            <a:endParaRPr lang="en-US" sz="1200" dirty="0">
              <a:solidFill>
                <a:srgbClr val="FFFF00"/>
              </a:solidFill>
              <a:latin typeface="Times New Roman" pitchFamily="18" charset="0"/>
              <a:cs typeface="Times New Roman" pitchFamily="18" charset="0"/>
            </a:endParaRPr>
          </a:p>
        </p:txBody>
      </p:sp>
      <p:sp>
        <p:nvSpPr>
          <p:cNvPr id="62" name="TextBox 61"/>
          <p:cNvSpPr txBox="1"/>
          <p:nvPr/>
        </p:nvSpPr>
        <p:spPr>
          <a:xfrm>
            <a:off x="5029200" y="3962400"/>
            <a:ext cx="228600" cy="276999"/>
          </a:xfrm>
          <a:prstGeom prst="rect">
            <a:avLst/>
          </a:prstGeom>
          <a:noFill/>
        </p:spPr>
        <p:txBody>
          <a:bodyPr wrap="square" rtlCol="0">
            <a:spAutoFit/>
          </a:bodyPr>
          <a:lstStyle/>
          <a:p>
            <a:pPr algn="ctr"/>
            <a:r>
              <a:rPr lang="en-US" sz="1200" dirty="0" smtClean="0">
                <a:solidFill>
                  <a:srgbClr val="FFFF00"/>
                </a:solidFill>
                <a:latin typeface="Times New Roman" pitchFamily="18" charset="0"/>
                <a:cs typeface="Times New Roman" pitchFamily="18" charset="0"/>
              </a:rPr>
              <a:t>B</a:t>
            </a:r>
            <a:endParaRPr lang="en-US" sz="1200" dirty="0">
              <a:solidFill>
                <a:srgbClr val="FFFF00"/>
              </a:solidFill>
              <a:latin typeface="Times New Roman" pitchFamily="18" charset="0"/>
              <a:cs typeface="Times New Roman" pitchFamily="18" charset="0"/>
            </a:endParaRPr>
          </a:p>
        </p:txBody>
      </p:sp>
      <p:sp>
        <p:nvSpPr>
          <p:cNvPr id="63" name="TextBox 62"/>
          <p:cNvSpPr txBox="1"/>
          <p:nvPr/>
        </p:nvSpPr>
        <p:spPr>
          <a:xfrm>
            <a:off x="5105400" y="6581001"/>
            <a:ext cx="228600" cy="276999"/>
          </a:xfrm>
          <a:prstGeom prst="rect">
            <a:avLst/>
          </a:prstGeom>
          <a:noFill/>
        </p:spPr>
        <p:txBody>
          <a:bodyPr wrap="square" rtlCol="0">
            <a:spAutoFit/>
          </a:bodyPr>
          <a:lstStyle/>
          <a:p>
            <a:pPr algn="ctr"/>
            <a:r>
              <a:rPr lang="en-US" sz="1200" dirty="0" smtClean="0">
                <a:solidFill>
                  <a:srgbClr val="FFFF00"/>
                </a:solidFill>
                <a:latin typeface="Times New Roman" pitchFamily="18" charset="0"/>
                <a:cs typeface="Times New Roman" pitchFamily="18" charset="0"/>
              </a:rPr>
              <a:t>C</a:t>
            </a:r>
            <a:endParaRPr lang="en-US" sz="1200" dirty="0">
              <a:solidFill>
                <a:srgbClr val="FFFF00"/>
              </a:solidFill>
              <a:latin typeface="Times New Roman" pitchFamily="18" charset="0"/>
              <a:cs typeface="Times New Roman" pitchFamily="18" charset="0"/>
            </a:endParaRPr>
          </a:p>
        </p:txBody>
      </p:sp>
      <p:grpSp>
        <p:nvGrpSpPr>
          <p:cNvPr id="20" name="Group 19"/>
          <p:cNvGrpSpPr/>
          <p:nvPr/>
        </p:nvGrpSpPr>
        <p:grpSpPr>
          <a:xfrm>
            <a:off x="304800" y="1600200"/>
            <a:ext cx="6020739" cy="4876800"/>
            <a:chOff x="457200" y="3648455"/>
            <a:chExt cx="3962400" cy="3209545"/>
          </a:xfrm>
        </p:grpSpPr>
        <p:pic>
          <p:nvPicPr>
            <p:cNvPr id="2050" name="Picture 2"/>
            <p:cNvPicPr>
              <a:picLocks noChangeAspect="1" noChangeArrowheads="1"/>
            </p:cNvPicPr>
            <p:nvPr/>
          </p:nvPicPr>
          <p:blipFill>
            <a:blip r:embed="rId3" cstate="screen"/>
            <a:srcRect/>
            <a:stretch>
              <a:fillRect/>
            </a:stretch>
          </p:blipFill>
          <p:spPr bwMode="auto">
            <a:xfrm>
              <a:off x="457200" y="3648455"/>
              <a:ext cx="3962400" cy="3209545"/>
            </a:xfrm>
            <a:prstGeom prst="rect">
              <a:avLst/>
            </a:prstGeom>
            <a:noFill/>
            <a:ln w="9525">
              <a:noFill/>
              <a:miter lim="800000"/>
              <a:headEnd/>
              <a:tailEnd/>
            </a:ln>
            <a:effectLst/>
          </p:spPr>
        </p:pic>
        <p:cxnSp>
          <p:nvCxnSpPr>
            <p:cNvPr id="25" name="Straight Connector 24"/>
            <p:cNvCxnSpPr/>
            <p:nvPr/>
          </p:nvCxnSpPr>
          <p:spPr>
            <a:xfrm>
              <a:off x="2209800" y="4038600"/>
              <a:ext cx="685800" cy="0"/>
            </a:xfrm>
            <a:prstGeom prst="line">
              <a:avLst/>
            </a:prstGeom>
            <a:ln w="22225">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209800" y="4038600"/>
              <a:ext cx="381000" cy="228600"/>
            </a:xfrm>
            <a:prstGeom prst="line">
              <a:avLst/>
            </a:prstGeom>
            <a:ln w="22225">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57200" y="3657600"/>
              <a:ext cx="1828800" cy="830997"/>
            </a:xfrm>
            <a:prstGeom prst="rect">
              <a:avLst/>
            </a:prstGeom>
            <a:noFill/>
          </p:spPr>
          <p:txBody>
            <a:bodyPr wrap="square" rtlCol="0">
              <a:spAutoFit/>
            </a:bodyPr>
            <a:lstStyle/>
            <a:p>
              <a:pPr algn="ctr"/>
              <a:r>
                <a:rPr lang="en-US" sz="1600" b="1" dirty="0" smtClean="0">
                  <a:solidFill>
                    <a:schemeClr val="bg1"/>
                  </a:solidFill>
                  <a:latin typeface="Times New Roman" pitchFamily="18" charset="0"/>
                  <a:cs typeface="Times New Roman" pitchFamily="18" charset="0"/>
                </a:rPr>
                <a:t>Atchafalaya River</a:t>
              </a:r>
            </a:p>
            <a:p>
              <a:pPr algn="ctr"/>
              <a:r>
                <a:rPr lang="en-US" sz="1600" b="1" dirty="0" smtClean="0">
                  <a:solidFill>
                    <a:schemeClr val="bg1"/>
                  </a:solidFill>
                  <a:latin typeface="Times New Roman" pitchFamily="18" charset="0"/>
                  <a:cs typeface="Times New Roman" pitchFamily="18" charset="0"/>
                </a:rPr>
                <a:t>Dredged Material Feeder Mounds</a:t>
              </a:r>
              <a:endParaRPr lang="en-US" sz="1600" b="1" dirty="0">
                <a:solidFill>
                  <a:schemeClr val="bg1"/>
                </a:solidFill>
                <a:latin typeface="Times New Roman" pitchFamily="18" charset="0"/>
                <a:cs typeface="Times New Roman" pitchFamily="18" charset="0"/>
              </a:endParaRPr>
            </a:p>
          </p:txBody>
        </p:sp>
        <p:cxnSp>
          <p:nvCxnSpPr>
            <p:cNvPr id="35" name="Straight Connector 34"/>
            <p:cNvCxnSpPr/>
            <p:nvPr/>
          </p:nvCxnSpPr>
          <p:spPr>
            <a:xfrm flipV="1">
              <a:off x="1600200" y="5486400"/>
              <a:ext cx="457200" cy="304800"/>
            </a:xfrm>
            <a:prstGeom prst="line">
              <a:avLst/>
            </a:prstGeom>
            <a:ln w="22225">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57200" y="5780782"/>
              <a:ext cx="1752600" cy="1077218"/>
            </a:xfrm>
            <a:prstGeom prst="rect">
              <a:avLst/>
            </a:prstGeom>
            <a:noFill/>
          </p:spPr>
          <p:txBody>
            <a:bodyPr wrap="square" rtlCol="0">
              <a:spAutoFit/>
            </a:bodyPr>
            <a:lstStyle/>
            <a:p>
              <a:pPr algn="ctr"/>
              <a:r>
                <a:rPr lang="en-US" sz="1600" b="1" dirty="0" smtClean="0">
                  <a:solidFill>
                    <a:schemeClr val="bg1"/>
                  </a:solidFill>
                  <a:latin typeface="Times New Roman" pitchFamily="18" charset="0"/>
                  <a:cs typeface="Times New Roman" pitchFamily="18" charset="0"/>
                </a:rPr>
                <a:t>90-Acre Island Formed from &amp; Shaped by Dredged Material</a:t>
              </a:r>
              <a:endParaRPr lang="en-US" sz="1600" b="1" dirty="0">
                <a:solidFill>
                  <a:schemeClr val="bg1"/>
                </a:solidFill>
                <a:latin typeface="Times New Roman" pitchFamily="18" charset="0"/>
                <a:cs typeface="Times New Roman" pitchFamily="18" charset="0"/>
              </a:endParaRPr>
            </a:p>
          </p:txBody>
        </p:sp>
        <p:sp>
          <p:nvSpPr>
            <p:cNvPr id="58" name="TextBox 57"/>
            <p:cNvSpPr txBox="1"/>
            <p:nvPr/>
          </p:nvSpPr>
          <p:spPr>
            <a:xfrm>
              <a:off x="2209800" y="4676001"/>
              <a:ext cx="228600" cy="276999"/>
            </a:xfrm>
            <a:prstGeom prst="rect">
              <a:avLst/>
            </a:prstGeom>
            <a:noFill/>
          </p:spPr>
          <p:txBody>
            <a:bodyPr wrap="square" rtlCol="0">
              <a:spAutoFit/>
            </a:bodyPr>
            <a:lstStyle/>
            <a:p>
              <a:pPr algn="ctr"/>
              <a:r>
                <a:rPr lang="en-US" sz="1200" dirty="0" smtClean="0">
                  <a:solidFill>
                    <a:srgbClr val="FFFF00"/>
                  </a:solidFill>
                  <a:latin typeface="Times New Roman" pitchFamily="18" charset="0"/>
                  <a:cs typeface="Times New Roman" pitchFamily="18" charset="0"/>
                </a:rPr>
                <a:t>A</a:t>
              </a:r>
              <a:endParaRPr lang="en-US" sz="1200" dirty="0">
                <a:solidFill>
                  <a:srgbClr val="FFFF00"/>
                </a:solidFill>
                <a:latin typeface="Times New Roman" pitchFamily="18" charset="0"/>
                <a:cs typeface="Times New Roman" pitchFamily="18" charset="0"/>
              </a:endParaRPr>
            </a:p>
          </p:txBody>
        </p:sp>
        <p:sp>
          <p:nvSpPr>
            <p:cNvPr id="59" name="TextBox 58"/>
            <p:cNvSpPr txBox="1"/>
            <p:nvPr/>
          </p:nvSpPr>
          <p:spPr>
            <a:xfrm>
              <a:off x="1981200" y="5209401"/>
              <a:ext cx="228600" cy="276999"/>
            </a:xfrm>
            <a:prstGeom prst="rect">
              <a:avLst/>
            </a:prstGeom>
            <a:noFill/>
          </p:spPr>
          <p:txBody>
            <a:bodyPr wrap="square" rtlCol="0">
              <a:spAutoFit/>
            </a:bodyPr>
            <a:lstStyle/>
            <a:p>
              <a:pPr algn="ctr"/>
              <a:r>
                <a:rPr lang="en-US" sz="1200" dirty="0" smtClean="0">
                  <a:solidFill>
                    <a:srgbClr val="FFFF00"/>
                  </a:solidFill>
                  <a:latin typeface="Times New Roman" pitchFamily="18" charset="0"/>
                  <a:cs typeface="Times New Roman" pitchFamily="18" charset="0"/>
                </a:rPr>
                <a:t>B</a:t>
              </a:r>
              <a:endParaRPr lang="en-US" sz="1200" dirty="0">
                <a:solidFill>
                  <a:srgbClr val="FFFF00"/>
                </a:solidFill>
                <a:latin typeface="Times New Roman" pitchFamily="18" charset="0"/>
                <a:cs typeface="Times New Roman" pitchFamily="18" charset="0"/>
              </a:endParaRPr>
            </a:p>
          </p:txBody>
        </p:sp>
        <p:sp>
          <p:nvSpPr>
            <p:cNvPr id="60" name="TextBox 59"/>
            <p:cNvSpPr txBox="1"/>
            <p:nvPr/>
          </p:nvSpPr>
          <p:spPr>
            <a:xfrm>
              <a:off x="2362200" y="5715000"/>
              <a:ext cx="228600" cy="276999"/>
            </a:xfrm>
            <a:prstGeom prst="rect">
              <a:avLst/>
            </a:prstGeom>
            <a:noFill/>
          </p:spPr>
          <p:txBody>
            <a:bodyPr wrap="square" rtlCol="0">
              <a:spAutoFit/>
            </a:bodyPr>
            <a:lstStyle/>
            <a:p>
              <a:pPr algn="ctr"/>
              <a:r>
                <a:rPr lang="en-US" sz="1200" dirty="0" smtClean="0">
                  <a:solidFill>
                    <a:srgbClr val="FFFF00"/>
                  </a:solidFill>
                  <a:latin typeface="Times New Roman" pitchFamily="18" charset="0"/>
                  <a:cs typeface="Times New Roman" pitchFamily="18" charset="0"/>
                </a:rPr>
                <a:t>C</a:t>
              </a:r>
              <a:endParaRPr lang="en-US" sz="1200" dirty="0">
                <a:solidFill>
                  <a:srgbClr val="FFFF00"/>
                </a:solidFill>
                <a:latin typeface="Times New Roman" pitchFamily="18" charset="0"/>
                <a:cs typeface="Times New Roman" pitchFamily="18" charset="0"/>
              </a:endParaRPr>
            </a:p>
          </p:txBody>
        </p:sp>
        <p:sp>
          <p:nvSpPr>
            <p:cNvPr id="64" name="Oval 63"/>
            <p:cNvSpPr/>
            <p:nvPr/>
          </p:nvSpPr>
          <p:spPr>
            <a:xfrm>
              <a:off x="2286000" y="5105400"/>
              <a:ext cx="152400" cy="152400"/>
            </a:xfrm>
            <a:prstGeom prst="ellipse">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Content Placeholder 2"/>
          <p:cNvSpPr>
            <a:spLocks noGrp="1"/>
          </p:cNvSpPr>
          <p:nvPr>
            <p:ph idx="1"/>
          </p:nvPr>
        </p:nvSpPr>
        <p:spPr>
          <a:xfrm>
            <a:off x="1592240" y="76200"/>
            <a:ext cx="5943600" cy="762000"/>
          </a:xfrm>
        </p:spPr>
        <p:txBody>
          <a:bodyPr>
            <a:noAutofit/>
          </a:bodyPr>
          <a:lstStyle/>
          <a:p>
            <a:pPr lvl="1" algn="ctr">
              <a:buNone/>
            </a:pPr>
            <a:r>
              <a:rPr lang="en-US" sz="4000" dirty="0" smtClean="0"/>
              <a:t>Horseshoe Bend Island</a:t>
            </a:r>
          </a:p>
          <a:p>
            <a:pPr lvl="1" algn="ctr">
              <a:buNone/>
            </a:pPr>
            <a:r>
              <a:rPr lang="en-US" sz="4000" dirty="0" smtClean="0"/>
              <a:t>Atchafalaya River, LA</a:t>
            </a:r>
          </a:p>
        </p:txBody>
      </p:sp>
      <p:pic>
        <p:nvPicPr>
          <p:cNvPr id="47" name="Picture 3"/>
          <p:cNvPicPr>
            <a:picLocks noChangeAspect="1" noChangeArrowheads="1"/>
          </p:cNvPicPr>
          <p:nvPr/>
        </p:nvPicPr>
        <p:blipFill>
          <a:blip r:embed="rId4" cstate="screen"/>
          <a:srcRect/>
          <a:stretch>
            <a:fillRect/>
          </a:stretch>
        </p:blipFill>
        <p:spPr bwMode="auto">
          <a:xfrm>
            <a:off x="5410200" y="1600200"/>
            <a:ext cx="3261614" cy="2105397"/>
          </a:xfrm>
          <a:prstGeom prst="rect">
            <a:avLst/>
          </a:prstGeom>
          <a:noFill/>
          <a:ln w="9525">
            <a:noFill/>
            <a:miter lim="800000"/>
            <a:headEnd/>
            <a:tailEnd/>
          </a:ln>
          <a:effectLst/>
        </p:spPr>
      </p:pic>
      <p:pic>
        <p:nvPicPr>
          <p:cNvPr id="49" name="Picture 3"/>
          <p:cNvPicPr>
            <a:picLocks noChangeAspect="1" noChangeArrowheads="1"/>
          </p:cNvPicPr>
          <p:nvPr/>
        </p:nvPicPr>
        <p:blipFill>
          <a:blip r:embed="rId5" cstate="screen"/>
          <a:srcRect/>
          <a:stretch>
            <a:fillRect/>
          </a:stretch>
        </p:blipFill>
        <p:spPr bwMode="auto">
          <a:xfrm>
            <a:off x="5486400" y="3962400"/>
            <a:ext cx="3225800" cy="2419350"/>
          </a:xfrm>
          <a:prstGeom prst="rect">
            <a:avLst/>
          </a:prstGeom>
          <a:noFill/>
          <a:ln w="9525">
            <a:noFill/>
            <a:miter lim="800000"/>
            <a:headEnd/>
            <a:tailEnd/>
          </a:ln>
          <a:effectLst/>
        </p:spPr>
      </p:pic>
      <p:pic>
        <p:nvPicPr>
          <p:cNvPr id="19" name="Picture 18" descr="Engineering With Nature Logo sustainability_1.png"/>
          <p:cNvPicPr>
            <a:picLocks noChangeAspect="1"/>
          </p:cNvPicPr>
          <p:nvPr/>
        </p:nvPicPr>
        <p:blipFill>
          <a:blip r:embed="rId6" cstate="screen"/>
          <a:stretch>
            <a:fillRect/>
          </a:stretch>
        </p:blipFill>
        <p:spPr>
          <a:xfrm>
            <a:off x="189186" y="190246"/>
            <a:ext cx="1781503" cy="73991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bwMode="auto">
          <a:xfrm>
            <a:off x="457200" y="148278"/>
            <a:ext cx="8229600" cy="1143000"/>
          </a:xfrm>
          <a:noFill/>
          <a:ln>
            <a:miter lim="800000"/>
            <a:headEnd/>
            <a:tailEnd/>
          </a:ln>
        </p:spPr>
        <p:txBody>
          <a:bodyPr wrap="square" lIns="91440" tIns="45720" rIns="91440" bIns="45720" numCol="1" compatLnSpc="1">
            <a:prstTxWarp prst="textNoShape">
              <a:avLst/>
            </a:prstTxWarp>
            <a:normAutofit fontScale="90000"/>
          </a:bodyPr>
          <a:lstStyle/>
          <a:p>
            <a:r>
              <a:rPr lang="en-US" dirty="0" smtClean="0">
                <a:ea typeface="ＭＳ Ｐゴシック"/>
                <a:cs typeface="ＭＳ Ｐゴシック"/>
              </a:rPr>
              <a:t>Engineering With Nature</a:t>
            </a:r>
            <a:br>
              <a:rPr lang="en-US" dirty="0" smtClean="0">
                <a:ea typeface="ＭＳ Ｐゴシック"/>
                <a:cs typeface="ＭＳ Ｐゴシック"/>
              </a:rPr>
            </a:br>
            <a:r>
              <a:rPr lang="en-US" dirty="0" smtClean="0">
                <a:ea typeface="ＭＳ Ｐゴシック"/>
                <a:cs typeface="ＭＳ Ｐゴシック"/>
              </a:rPr>
              <a:t>Path Forward</a:t>
            </a:r>
            <a:endParaRPr lang="en-CA" dirty="0" smtClean="0">
              <a:ea typeface="ＭＳ Ｐゴシック"/>
              <a:cs typeface="ＭＳ Ｐゴシック"/>
            </a:endParaRPr>
          </a:p>
        </p:txBody>
      </p:sp>
      <p:sp>
        <p:nvSpPr>
          <p:cNvPr id="3" name="Content Placeholder 2"/>
          <p:cNvSpPr>
            <a:spLocks noGrp="1"/>
          </p:cNvSpPr>
          <p:nvPr>
            <p:ph idx="1"/>
          </p:nvPr>
        </p:nvSpPr>
        <p:spPr>
          <a:xfrm>
            <a:off x="274622" y="1371600"/>
            <a:ext cx="4864538" cy="4648200"/>
          </a:xfrm>
        </p:spPr>
        <p:txBody>
          <a:bodyPr>
            <a:normAutofit/>
          </a:bodyPr>
          <a:lstStyle/>
          <a:p>
            <a:pPr marL="347663" indent="-347663">
              <a:defRPr/>
            </a:pPr>
            <a:r>
              <a:rPr lang="en-US" sz="2800" dirty="0" smtClean="0"/>
              <a:t>Integrate more fully into organizational culture</a:t>
            </a:r>
            <a:endParaRPr lang="en-US" sz="2400" dirty="0" smtClean="0"/>
          </a:p>
          <a:p>
            <a:pPr marL="347663" indent="-347663">
              <a:defRPr/>
            </a:pPr>
            <a:r>
              <a:rPr lang="en-US" sz="2800" dirty="0" smtClean="0"/>
              <a:t>Communicate goals with partners, academia, &amp; public</a:t>
            </a:r>
          </a:p>
          <a:p>
            <a:pPr marL="347663" indent="-347663">
              <a:defRPr/>
            </a:pPr>
            <a:r>
              <a:rPr lang="en-US" sz="2800" dirty="0" smtClean="0"/>
              <a:t>Seek opportunities to conduct demonstrations or full scale projects with partners</a:t>
            </a:r>
          </a:p>
          <a:p>
            <a:pPr marL="347663" indent="-347663">
              <a:defRPr/>
            </a:pPr>
            <a:r>
              <a:rPr lang="en-US" sz="2800" dirty="0" smtClean="0"/>
              <a:t>Assess and report on project findings</a:t>
            </a:r>
          </a:p>
        </p:txBody>
      </p:sp>
      <p:pic>
        <p:nvPicPr>
          <p:cNvPr id="5" name="Picture 4" descr="Engineering With Nature Logo sustainability_1.png"/>
          <p:cNvPicPr>
            <a:picLocks noChangeAspect="1"/>
          </p:cNvPicPr>
          <p:nvPr/>
        </p:nvPicPr>
        <p:blipFill>
          <a:blip r:embed="rId3" cstate="screen"/>
          <a:stretch>
            <a:fillRect/>
          </a:stretch>
        </p:blipFill>
        <p:spPr>
          <a:xfrm>
            <a:off x="3670736" y="6019800"/>
            <a:ext cx="1781503" cy="739918"/>
          </a:xfrm>
          <a:prstGeom prst="rect">
            <a:avLst/>
          </a:prstGeom>
        </p:spPr>
      </p:pic>
      <p:pic>
        <p:nvPicPr>
          <p:cNvPr id="1026" name="Picture 2" descr="C:\Users\U4EPETJF\Documents\Graphics\Petoskey cropped.jpg"/>
          <p:cNvPicPr>
            <a:picLocks noChangeAspect="1" noChangeArrowheads="1"/>
          </p:cNvPicPr>
          <p:nvPr/>
        </p:nvPicPr>
        <p:blipFill>
          <a:blip r:embed="rId4" cstate="screen"/>
          <a:srcRect/>
          <a:stretch>
            <a:fillRect/>
          </a:stretch>
        </p:blipFill>
        <p:spPr bwMode="auto">
          <a:xfrm>
            <a:off x="5562600" y="1447800"/>
            <a:ext cx="3049117" cy="4572000"/>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noFill/>
          <a:ln>
            <a:miter lim="800000"/>
            <a:headEnd/>
            <a:tailEnd/>
          </a:ln>
        </p:spPr>
        <p:txBody>
          <a:bodyPr wrap="square" lIns="91440" tIns="45720" rIns="91440" bIns="45720" numCol="1" compatLnSpc="1">
            <a:prstTxWarp prst="textNoShape">
              <a:avLst/>
            </a:prstTxWarp>
          </a:bodyPr>
          <a:lstStyle/>
          <a:p>
            <a:pPr algn="ctr"/>
            <a:r>
              <a:rPr lang="en-US" dirty="0" smtClean="0">
                <a:ea typeface="ＭＳ Ｐゴシック"/>
                <a:cs typeface="ＭＳ Ｐゴシック"/>
              </a:rPr>
              <a:t>Engineering With Nature is…</a:t>
            </a:r>
            <a:endParaRPr lang="en-CA" dirty="0" smtClean="0">
              <a:ea typeface="ＭＳ Ｐゴシック"/>
              <a:cs typeface="ＭＳ Ｐゴシック"/>
            </a:endParaRPr>
          </a:p>
        </p:txBody>
      </p:sp>
      <p:sp>
        <p:nvSpPr>
          <p:cNvPr id="3" name="Content Placeholder 2"/>
          <p:cNvSpPr>
            <a:spLocks noGrp="1"/>
          </p:cNvSpPr>
          <p:nvPr>
            <p:ph idx="1"/>
          </p:nvPr>
        </p:nvSpPr>
        <p:spPr/>
        <p:txBody>
          <a:bodyPr/>
          <a:lstStyle/>
          <a:p>
            <a:pPr>
              <a:buNone/>
              <a:defRPr/>
            </a:pPr>
            <a:r>
              <a:rPr lang="en-US" sz="2200" i="1" dirty="0" smtClean="0"/>
              <a:t>   </a:t>
            </a:r>
            <a:r>
              <a:rPr lang="en-US" sz="2200" b="1" i="1" dirty="0" smtClean="0"/>
              <a:t>…the intentional alignment of natural and engineering processes to efficiently and sustainably deliver economic, environmental and social benefits associated with water resources infrastructure through collaborative processes.  </a:t>
            </a:r>
            <a:endParaRPr lang="en-US" sz="2200" b="1" i="1" dirty="0"/>
          </a:p>
          <a:p>
            <a:pPr marL="0" indent="0">
              <a:buFont typeface="Symbol" charset="0"/>
              <a:buNone/>
              <a:defRPr/>
            </a:pPr>
            <a:endParaRPr lang="en-CA" sz="2200" dirty="0"/>
          </a:p>
        </p:txBody>
      </p:sp>
      <p:sp>
        <p:nvSpPr>
          <p:cNvPr id="4" name="Content Placeholder 2"/>
          <p:cNvSpPr txBox="1">
            <a:spLocks/>
          </p:cNvSpPr>
          <p:nvPr/>
        </p:nvSpPr>
        <p:spPr bwMode="auto">
          <a:xfrm>
            <a:off x="465160" y="3048000"/>
            <a:ext cx="5334000" cy="335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0000" lnSpcReduction="20000"/>
          </a:bodyPr>
          <a:lstStyle/>
          <a:p>
            <a:pPr marL="342900" marR="0" lvl="0" indent="-342900" algn="l" defTabSz="914400" rtl="0" eaLnBrk="0" fontAlgn="base" latinLnBrk="0" hangingPunct="0">
              <a:lnSpc>
                <a:spcPct val="100000"/>
              </a:lnSpc>
              <a:spcBef>
                <a:spcPct val="20000"/>
              </a:spcBef>
              <a:spcAft>
                <a:spcPct val="0"/>
              </a:spcAft>
              <a:buClrTx/>
              <a:buSzTx/>
              <a:tabLst/>
              <a:defRPr/>
            </a:pPr>
            <a:r>
              <a:rPr kumimoji="0" lang="en-US" sz="3200" i="0" u="none" strike="noStrike" kern="0" cap="none" spc="0" normalizeH="0" baseline="0" noProof="0" dirty="0" smtClean="0">
                <a:ln>
                  <a:noFill/>
                </a:ln>
                <a:solidFill>
                  <a:schemeClr val="tx1"/>
                </a:solidFill>
                <a:effectLst/>
                <a:uLnTx/>
                <a:uFillTx/>
                <a:latin typeface="+mn-lt"/>
                <a:ea typeface="ＭＳ Ｐゴシック" pitchFamily="-106" charset="-128"/>
                <a:cs typeface="ＭＳ Ｐゴシック" pitchFamily="-106" charset="-128"/>
              </a:rPr>
              <a:t>Key Ingredients:</a:t>
            </a:r>
          </a:p>
          <a:p>
            <a:pPr marL="342900" marR="0" lvl="0" indent="-342900" algn="l" defTabSz="914400" rtl="0" eaLnBrk="0" fontAlgn="base" latinLnBrk="0" hangingPunct="0">
              <a:lnSpc>
                <a:spcPct val="100000"/>
              </a:lnSpc>
              <a:spcBef>
                <a:spcPct val="20000"/>
              </a:spcBef>
              <a:spcAft>
                <a:spcPct val="0"/>
              </a:spcAft>
              <a:buClrTx/>
              <a:buSzTx/>
              <a:buFont typeface="Wingdings" pitchFamily="-106" charset="2"/>
              <a:buChar char="§"/>
              <a:tabLst/>
              <a:defRPr/>
            </a:pPr>
            <a:r>
              <a:rPr kumimoji="0" lang="en-US" sz="3200" b="0" i="0" u="none" strike="noStrike" kern="0" cap="none" spc="0" normalizeH="0" baseline="0" noProof="0" dirty="0" smtClean="0">
                <a:ln>
                  <a:noFill/>
                </a:ln>
                <a:solidFill>
                  <a:schemeClr val="tx1"/>
                </a:solidFill>
                <a:effectLst/>
                <a:uLnTx/>
                <a:uFillTx/>
                <a:latin typeface="+mn-lt"/>
                <a:ea typeface="ＭＳ Ｐゴシック" pitchFamily="-106" charset="-128"/>
                <a:cs typeface="ＭＳ Ｐゴシック" pitchFamily="-106" charset="-128"/>
              </a:rPr>
              <a:t>Science and engineering that produces operational efficiencies </a:t>
            </a:r>
            <a:r>
              <a:rPr kumimoji="0" lang="en-US" sz="2800" b="0" i="0" u="none" strike="noStrike" kern="0" cap="none" spc="0" normalizeH="0" baseline="0" noProof="0" dirty="0" smtClean="0">
                <a:ln>
                  <a:noFill/>
                </a:ln>
                <a:solidFill>
                  <a:schemeClr val="tx1"/>
                </a:solidFill>
                <a:effectLst/>
                <a:uLnTx/>
                <a:uFillTx/>
                <a:latin typeface="+mn-lt"/>
                <a:ea typeface="ＭＳ Ｐゴシック" pitchFamily="-106" charset="-128"/>
              </a:rPr>
              <a:t> </a:t>
            </a:r>
          </a:p>
          <a:p>
            <a:pPr marL="342900" marR="0" lvl="0" indent="-342900" algn="l" defTabSz="914400" rtl="0" eaLnBrk="0" fontAlgn="base" latinLnBrk="0" hangingPunct="0">
              <a:lnSpc>
                <a:spcPct val="100000"/>
              </a:lnSpc>
              <a:spcBef>
                <a:spcPct val="20000"/>
              </a:spcBef>
              <a:spcAft>
                <a:spcPct val="0"/>
              </a:spcAft>
              <a:buClrTx/>
              <a:buSzTx/>
              <a:buFont typeface="Wingdings" pitchFamily="-106" charset="2"/>
              <a:buChar char="§"/>
              <a:tabLst/>
              <a:defRPr/>
            </a:pPr>
            <a:r>
              <a:rPr kumimoji="0" lang="en-US" sz="3200" b="0" i="0" u="none" strike="noStrike" kern="0" cap="none" spc="0" normalizeH="0" baseline="0" noProof="0" dirty="0" smtClean="0">
                <a:ln>
                  <a:noFill/>
                </a:ln>
                <a:solidFill>
                  <a:schemeClr val="tx1"/>
                </a:solidFill>
                <a:effectLst/>
                <a:uLnTx/>
                <a:uFillTx/>
                <a:latin typeface="+mn-lt"/>
                <a:ea typeface="ＭＳ Ｐゴシック" pitchFamily="-106" charset="-128"/>
                <a:cs typeface="ＭＳ Ｐゴシック" pitchFamily="-106" charset="-128"/>
              </a:rPr>
              <a:t>Using natural process to maximum benefit</a:t>
            </a:r>
          </a:p>
          <a:p>
            <a:pPr marL="342900" marR="0" lvl="0" indent="-342900" algn="l" defTabSz="914400" rtl="0" eaLnBrk="0" fontAlgn="base" latinLnBrk="0" hangingPunct="0">
              <a:lnSpc>
                <a:spcPct val="100000"/>
              </a:lnSpc>
              <a:spcBef>
                <a:spcPct val="20000"/>
              </a:spcBef>
              <a:spcAft>
                <a:spcPct val="0"/>
              </a:spcAft>
              <a:buClrTx/>
              <a:buSzTx/>
              <a:buFont typeface="Wingdings" pitchFamily="-106" charset="2"/>
              <a:buChar char="§"/>
              <a:tabLst/>
              <a:defRPr/>
            </a:pPr>
            <a:r>
              <a:rPr kumimoji="0" lang="en-US" sz="3200" b="0" i="0" u="none" strike="noStrike" kern="0" cap="none" spc="0" normalizeH="0" baseline="0" noProof="0" dirty="0" smtClean="0">
                <a:ln>
                  <a:noFill/>
                </a:ln>
                <a:solidFill>
                  <a:schemeClr val="tx1"/>
                </a:solidFill>
                <a:effectLst/>
                <a:uLnTx/>
                <a:uFillTx/>
                <a:latin typeface="+mn-lt"/>
                <a:ea typeface="ＭＳ Ｐゴシック" pitchFamily="-106" charset="-128"/>
                <a:cs typeface="ＭＳ Ｐゴシック" pitchFamily="-106" charset="-128"/>
              </a:rPr>
              <a:t>Broaden and extend the benefits provided by projects</a:t>
            </a:r>
          </a:p>
          <a:p>
            <a:pPr marL="342900" marR="0" lvl="0" indent="-342900" algn="l" defTabSz="914400" rtl="0" eaLnBrk="0" fontAlgn="base" latinLnBrk="0" hangingPunct="0">
              <a:lnSpc>
                <a:spcPct val="100000"/>
              </a:lnSpc>
              <a:spcBef>
                <a:spcPct val="20000"/>
              </a:spcBef>
              <a:spcAft>
                <a:spcPct val="0"/>
              </a:spcAft>
              <a:buClrTx/>
              <a:buSzTx/>
              <a:buFont typeface="Wingdings" pitchFamily="-106" charset="2"/>
              <a:buChar char="§"/>
              <a:tabLst/>
              <a:defRPr/>
            </a:pPr>
            <a:r>
              <a:rPr kumimoji="0" lang="en-US" sz="3200" b="0" i="0" u="none" strike="noStrike" kern="0" cap="none" spc="0" normalizeH="0" baseline="0" noProof="0" dirty="0" smtClean="0">
                <a:ln>
                  <a:noFill/>
                </a:ln>
                <a:solidFill>
                  <a:schemeClr val="tx1"/>
                </a:solidFill>
                <a:effectLst/>
                <a:uLnTx/>
                <a:uFillTx/>
                <a:latin typeface="+mn-lt"/>
                <a:ea typeface="ＭＳ Ｐゴシック" pitchFamily="-106" charset="-128"/>
                <a:cs typeface="ＭＳ Ｐゴシック" pitchFamily="-106" charset="-128"/>
              </a:rPr>
              <a:t>Science-based collaborative processes to organize and focus interests, stakeholders, and partners</a:t>
            </a:r>
          </a:p>
        </p:txBody>
      </p:sp>
      <p:pic>
        <p:nvPicPr>
          <p:cNvPr id="6" name="Picture 5" descr="EWN Triple Win Graphic 13.09.26 Sustainability Circles (3).png"/>
          <p:cNvPicPr>
            <a:picLocks noChangeAspect="1"/>
          </p:cNvPicPr>
          <p:nvPr/>
        </p:nvPicPr>
        <p:blipFill>
          <a:blip r:embed="rId3" cstate="screen"/>
          <a:stretch>
            <a:fillRect/>
          </a:stretch>
        </p:blipFill>
        <p:spPr>
          <a:xfrm>
            <a:off x="5763904" y="2889912"/>
            <a:ext cx="3200400" cy="3200400"/>
          </a:xfrm>
          <a:prstGeom prst="rect">
            <a:avLst/>
          </a:prstGeom>
        </p:spPr>
      </p:pic>
      <p:sp>
        <p:nvSpPr>
          <p:cNvPr id="7" name="TextBox 6"/>
          <p:cNvSpPr txBox="1"/>
          <p:nvPr/>
        </p:nvSpPr>
        <p:spPr>
          <a:xfrm>
            <a:off x="1912960" y="6248400"/>
            <a:ext cx="5334000" cy="523220"/>
          </a:xfrm>
          <a:prstGeom prst="rect">
            <a:avLst/>
          </a:prstGeom>
          <a:noFill/>
        </p:spPr>
        <p:txBody>
          <a:bodyPr wrap="square" rtlCol="0">
            <a:spAutoFit/>
          </a:bodyPr>
          <a:lstStyle/>
          <a:p>
            <a:pPr algn="ctr"/>
            <a:r>
              <a:rPr lang="en-US" sz="2800" dirty="0" smtClean="0"/>
              <a:t>www.engineeringwithnature.org</a:t>
            </a:r>
            <a:endParaRPr lang="en-US" sz="28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91345" y="1585787"/>
            <a:ext cx="2978701" cy="1323439"/>
          </a:xfrm>
          <a:prstGeom prst="rect">
            <a:avLst/>
          </a:prstGeom>
          <a:noFill/>
          <a:ln w="28575">
            <a:solidFill>
              <a:srgbClr val="0070C0"/>
            </a:solidFill>
          </a:ln>
        </p:spPr>
        <p:txBody>
          <a:bodyPr wrap="none" rtlCol="0">
            <a:spAutoFit/>
          </a:bodyPr>
          <a:lstStyle/>
          <a:p>
            <a:pPr algn="ctr"/>
            <a:r>
              <a:rPr lang="en-US" sz="4000" b="1" dirty="0" smtClean="0">
                <a:solidFill>
                  <a:schemeClr val="tx2"/>
                </a:solidFill>
                <a:latin typeface="Arial" pitchFamily="34" charset="0"/>
                <a:cs typeface="Arial" pitchFamily="34" charset="0"/>
              </a:rPr>
              <a:t>Working </a:t>
            </a:r>
          </a:p>
          <a:p>
            <a:pPr algn="ctr"/>
            <a:r>
              <a:rPr lang="en-US" sz="4000" b="1" dirty="0" smtClean="0">
                <a:solidFill>
                  <a:schemeClr val="tx2"/>
                </a:solidFill>
                <a:latin typeface="Arial" pitchFamily="34" charset="0"/>
                <a:cs typeface="Arial" pitchFamily="34" charset="0"/>
              </a:rPr>
              <a:t>with Nature</a:t>
            </a:r>
            <a:endParaRPr lang="en-US" sz="4000" b="1" dirty="0">
              <a:solidFill>
                <a:schemeClr val="tx2"/>
              </a:solidFill>
              <a:latin typeface="Arial" pitchFamily="34" charset="0"/>
              <a:cs typeface="Arial" pitchFamily="34" charset="0"/>
            </a:endParaRPr>
          </a:p>
        </p:txBody>
      </p:sp>
      <p:sp>
        <p:nvSpPr>
          <p:cNvPr id="6" name="TextBox 5"/>
          <p:cNvSpPr txBox="1"/>
          <p:nvPr/>
        </p:nvSpPr>
        <p:spPr>
          <a:xfrm>
            <a:off x="895650" y="4204813"/>
            <a:ext cx="2737352" cy="1323439"/>
          </a:xfrm>
          <a:prstGeom prst="rect">
            <a:avLst/>
          </a:prstGeom>
          <a:noFill/>
          <a:ln w="28575">
            <a:solidFill>
              <a:srgbClr val="0070C0"/>
            </a:solidFill>
          </a:ln>
        </p:spPr>
        <p:txBody>
          <a:bodyPr wrap="none" rtlCol="0">
            <a:spAutoFit/>
          </a:bodyPr>
          <a:lstStyle/>
          <a:p>
            <a:pPr algn="ctr"/>
            <a:r>
              <a:rPr lang="en-US" sz="4000" b="1" dirty="0" smtClean="0">
                <a:solidFill>
                  <a:schemeClr val="tx2"/>
                </a:solidFill>
              </a:rPr>
              <a:t>Building </a:t>
            </a:r>
          </a:p>
          <a:p>
            <a:pPr algn="ctr"/>
            <a:r>
              <a:rPr lang="en-US" sz="4000" b="1" dirty="0" smtClean="0">
                <a:solidFill>
                  <a:schemeClr val="tx2"/>
                </a:solidFill>
              </a:rPr>
              <a:t>with Nature</a:t>
            </a:r>
            <a:endParaRPr lang="en-US" sz="4000" b="1" dirty="0">
              <a:solidFill>
                <a:schemeClr val="tx2"/>
              </a:solidFill>
            </a:endParaRPr>
          </a:p>
        </p:txBody>
      </p:sp>
      <p:sp>
        <p:nvSpPr>
          <p:cNvPr id="7" name="TextBox 6"/>
          <p:cNvSpPr txBox="1"/>
          <p:nvPr/>
        </p:nvSpPr>
        <p:spPr>
          <a:xfrm>
            <a:off x="5319555" y="4204813"/>
            <a:ext cx="2820709" cy="1323439"/>
          </a:xfrm>
          <a:prstGeom prst="rect">
            <a:avLst/>
          </a:prstGeom>
          <a:noFill/>
          <a:ln w="28575">
            <a:solidFill>
              <a:srgbClr val="0070C0"/>
            </a:solidFill>
          </a:ln>
        </p:spPr>
        <p:txBody>
          <a:bodyPr wrap="none" rtlCol="0">
            <a:spAutoFit/>
          </a:bodyPr>
          <a:lstStyle/>
          <a:p>
            <a:pPr algn="ctr"/>
            <a:r>
              <a:rPr lang="en-US" sz="4000" b="1" dirty="0" smtClean="0">
                <a:solidFill>
                  <a:schemeClr val="tx2"/>
                </a:solidFill>
              </a:rPr>
              <a:t>Engineering </a:t>
            </a:r>
          </a:p>
          <a:p>
            <a:pPr algn="ctr"/>
            <a:r>
              <a:rPr lang="en-US" sz="4000" b="1" dirty="0" smtClean="0">
                <a:solidFill>
                  <a:schemeClr val="tx2"/>
                </a:solidFill>
              </a:rPr>
              <a:t>With Nature</a:t>
            </a:r>
            <a:endParaRPr lang="en-US" sz="4000" b="1" dirty="0">
              <a:solidFill>
                <a:schemeClr val="tx2"/>
              </a:solidFill>
            </a:endParaRPr>
          </a:p>
        </p:txBody>
      </p:sp>
      <p:cxnSp>
        <p:nvCxnSpPr>
          <p:cNvPr id="11" name="Straight Arrow Connector 10"/>
          <p:cNvCxnSpPr/>
          <p:nvPr/>
        </p:nvCxnSpPr>
        <p:spPr bwMode="auto">
          <a:xfrm rot="10800000" flipV="1">
            <a:off x="2546620" y="3008187"/>
            <a:ext cx="1885244" cy="1027289"/>
          </a:xfrm>
          <a:prstGeom prst="straightConnector1">
            <a:avLst/>
          </a:prstGeom>
          <a:noFill/>
          <a:ln w="28575" cap="flat" cmpd="sng" algn="ctr">
            <a:solidFill>
              <a:schemeClr val="tx1"/>
            </a:solidFill>
            <a:prstDash val="solid"/>
            <a:round/>
            <a:headEnd type="arrow"/>
            <a:tailEnd type="arrow"/>
          </a:ln>
          <a:effectLst/>
        </p:spPr>
      </p:cxnSp>
      <p:cxnSp>
        <p:nvCxnSpPr>
          <p:cNvPr id="12" name="Straight Arrow Connector 11"/>
          <p:cNvCxnSpPr/>
          <p:nvPr/>
        </p:nvCxnSpPr>
        <p:spPr bwMode="auto">
          <a:xfrm>
            <a:off x="4584264" y="3047697"/>
            <a:ext cx="2048933" cy="1032936"/>
          </a:xfrm>
          <a:prstGeom prst="straightConnector1">
            <a:avLst/>
          </a:prstGeom>
          <a:noFill/>
          <a:ln w="28575" cap="flat" cmpd="sng" algn="ctr">
            <a:solidFill>
              <a:schemeClr val="tx1"/>
            </a:solidFill>
            <a:prstDash val="solid"/>
            <a:round/>
            <a:headEnd type="arrow"/>
            <a:tailEnd type="arrow"/>
          </a:ln>
          <a:effectLst/>
        </p:spPr>
      </p:cxnSp>
      <p:cxnSp>
        <p:nvCxnSpPr>
          <p:cNvPr id="15" name="Straight Arrow Connector 14"/>
          <p:cNvCxnSpPr/>
          <p:nvPr/>
        </p:nvCxnSpPr>
        <p:spPr bwMode="auto">
          <a:xfrm rot="10800000" flipV="1">
            <a:off x="3991598" y="4882138"/>
            <a:ext cx="1004713" cy="1"/>
          </a:xfrm>
          <a:prstGeom prst="straightConnector1">
            <a:avLst/>
          </a:prstGeom>
          <a:noFill/>
          <a:ln w="28575" cap="flat" cmpd="sng" algn="ctr">
            <a:solidFill>
              <a:schemeClr val="tx1"/>
            </a:solidFill>
            <a:prstDash val="solid"/>
            <a:round/>
            <a:headEnd type="arrow"/>
            <a:tailEnd type="arrow"/>
          </a:ln>
          <a:effectLst/>
        </p:spPr>
      </p:cxnSp>
      <p:pic>
        <p:nvPicPr>
          <p:cNvPr id="20" name="Picture 4" descr="logo20a (2)"/>
          <p:cNvPicPr>
            <a:picLocks noChangeAspect="1" noChangeArrowheads="1"/>
          </p:cNvPicPr>
          <p:nvPr/>
        </p:nvPicPr>
        <p:blipFill>
          <a:blip r:embed="rId3" cstate="screen">
            <a:clrChange>
              <a:clrFrom>
                <a:srgbClr val="FDFDFD"/>
              </a:clrFrom>
              <a:clrTo>
                <a:srgbClr val="FDFDFD">
                  <a:alpha val="0"/>
                </a:srgbClr>
              </a:clrTo>
            </a:clrChange>
          </a:blip>
          <a:srcRect/>
          <a:stretch>
            <a:fillRect/>
          </a:stretch>
        </p:blipFill>
        <p:spPr bwMode="auto">
          <a:xfrm>
            <a:off x="3851415" y="91966"/>
            <a:ext cx="1458560" cy="1458560"/>
          </a:xfrm>
          <a:prstGeom prst="rect">
            <a:avLst/>
          </a:prstGeom>
          <a:noFill/>
          <a:ln w="9525">
            <a:noFill/>
            <a:miter lim="800000"/>
            <a:headEnd/>
            <a:tailEnd/>
          </a:ln>
        </p:spPr>
      </p:pic>
      <p:pic>
        <p:nvPicPr>
          <p:cNvPr id="3074" name="Picture 2" descr="Ecoshape logo">
            <a:hlinkClick r:id="rId4"/>
          </p:cNvPr>
          <p:cNvPicPr>
            <a:picLocks noChangeAspect="1" noChangeArrowheads="1"/>
          </p:cNvPicPr>
          <p:nvPr/>
        </p:nvPicPr>
        <p:blipFill>
          <a:blip r:embed="rId5" cstate="screen"/>
          <a:srcRect/>
          <a:stretch>
            <a:fillRect/>
          </a:stretch>
        </p:blipFill>
        <p:spPr bwMode="auto">
          <a:xfrm>
            <a:off x="1121346" y="5635675"/>
            <a:ext cx="2285960" cy="940510"/>
          </a:xfrm>
          <a:prstGeom prst="rect">
            <a:avLst/>
          </a:prstGeom>
          <a:noFill/>
        </p:spPr>
      </p:pic>
      <p:pic>
        <p:nvPicPr>
          <p:cNvPr id="3076" name="Picture 4" descr="http://www.usace.army.mil/CEPA/PublishingImages/MilconSpecial.jpg">
            <a:hlinkClick r:id="rId6"/>
          </p:cNvPr>
          <p:cNvPicPr>
            <a:picLocks noChangeAspect="1" noChangeArrowheads="1"/>
          </p:cNvPicPr>
          <p:nvPr/>
        </p:nvPicPr>
        <p:blipFill>
          <a:blip r:embed="rId7" cstate="screen"/>
          <a:srcRect/>
          <a:stretch>
            <a:fillRect/>
          </a:stretch>
        </p:blipFill>
        <p:spPr bwMode="auto">
          <a:xfrm>
            <a:off x="5930464" y="5576407"/>
            <a:ext cx="1603022" cy="1202268"/>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a:xfrm>
            <a:off x="762000" y="381000"/>
            <a:ext cx="7696200" cy="1143000"/>
          </a:xfrm>
        </p:spPr>
        <p:txBody>
          <a:bodyPr>
            <a:normAutofit fontScale="90000"/>
          </a:bodyPr>
          <a:lstStyle/>
          <a:p>
            <a:r>
              <a:rPr lang="en-US" dirty="0"/>
              <a:t>The USACE </a:t>
            </a:r>
            <a:r>
              <a:rPr lang="en-US" dirty="0" smtClean="0"/>
              <a:t/>
            </a:r>
            <a:br>
              <a:rPr lang="en-US" dirty="0" smtClean="0"/>
            </a:br>
            <a:r>
              <a:rPr lang="en-US" dirty="0" smtClean="0"/>
              <a:t>Navigation Mission</a:t>
            </a:r>
            <a:endParaRPr lang="en-US" dirty="0"/>
          </a:p>
        </p:txBody>
      </p:sp>
      <p:sp>
        <p:nvSpPr>
          <p:cNvPr id="392195" name="Rectangle 3"/>
          <p:cNvSpPr>
            <a:spLocks noGrp="1" noChangeArrowheads="1"/>
          </p:cNvSpPr>
          <p:nvPr>
            <p:ph type="body" idx="1"/>
          </p:nvPr>
        </p:nvSpPr>
        <p:spPr>
          <a:xfrm>
            <a:off x="685800" y="1447800"/>
            <a:ext cx="7924800" cy="4157128"/>
          </a:xfrm>
        </p:spPr>
        <p:txBody>
          <a:bodyPr/>
          <a:lstStyle/>
          <a:p>
            <a:pPr>
              <a:lnSpc>
                <a:spcPct val="90000"/>
              </a:lnSpc>
              <a:buFontTx/>
              <a:buNone/>
            </a:pPr>
            <a:r>
              <a:rPr lang="en-US" dirty="0"/>
              <a:t/>
            </a:r>
            <a:br>
              <a:rPr lang="en-US" dirty="0"/>
            </a:br>
            <a:r>
              <a:rPr lang="en-US" dirty="0"/>
              <a:t>To provide safe, reliable, efficient, effective and </a:t>
            </a:r>
            <a:r>
              <a:rPr lang="en-US" dirty="0">
                <a:solidFill>
                  <a:srgbClr val="0070C0"/>
                </a:solidFill>
              </a:rPr>
              <a:t>environmentally sustainable</a:t>
            </a:r>
            <a:r>
              <a:rPr lang="en-US" dirty="0"/>
              <a:t> waterborne transportation systems for movement of commerce, national security needs, and recreation </a:t>
            </a:r>
          </a:p>
        </p:txBody>
      </p:sp>
      <p:pic>
        <p:nvPicPr>
          <p:cNvPr id="4" name="Picture 1"/>
          <p:cNvPicPr>
            <a:picLocks noChangeAspect="1" noChangeArrowheads="1"/>
          </p:cNvPicPr>
          <p:nvPr/>
        </p:nvPicPr>
        <p:blipFill>
          <a:blip r:embed="rId3" cstate="screen"/>
          <a:srcRect/>
          <a:stretch>
            <a:fillRect/>
          </a:stretch>
        </p:blipFill>
        <p:spPr bwMode="auto">
          <a:xfrm>
            <a:off x="7521145" y="6194328"/>
            <a:ext cx="1598141" cy="663672"/>
          </a:xfrm>
          <a:prstGeom prst="rect">
            <a:avLst/>
          </a:prstGeom>
          <a:noFill/>
          <a:ln w="9525">
            <a:noFill/>
            <a:miter lim="800000"/>
            <a:headEnd/>
            <a:tailEnd/>
          </a:ln>
          <a:effectLst/>
        </p:spPr>
      </p:pic>
      <p:pic>
        <p:nvPicPr>
          <p:cNvPr id="6" name="Picture 5" descr="Container Ship 005_2A cropped.JPG"/>
          <p:cNvPicPr>
            <a:picLocks noChangeAspect="1"/>
          </p:cNvPicPr>
          <p:nvPr/>
        </p:nvPicPr>
        <p:blipFill>
          <a:blip r:embed="rId4" cstate="screen"/>
          <a:stretch>
            <a:fillRect/>
          </a:stretch>
        </p:blipFill>
        <p:spPr>
          <a:xfrm>
            <a:off x="2729892" y="4270607"/>
            <a:ext cx="3670908" cy="2471852"/>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0" y="0"/>
            <a:ext cx="3454401" cy="3132668"/>
          </a:xfrm>
        </p:spPr>
        <p:txBody>
          <a:bodyPr>
            <a:normAutofit/>
          </a:bodyPr>
          <a:lstStyle/>
          <a:p>
            <a:r>
              <a:rPr lang="en-US" sz="4000" dirty="0"/>
              <a:t>The USACE </a:t>
            </a:r>
            <a:r>
              <a:rPr lang="en-US" sz="4000" dirty="0" smtClean="0"/>
              <a:t/>
            </a:r>
            <a:br>
              <a:rPr lang="en-US" sz="4000" dirty="0" smtClean="0"/>
            </a:br>
            <a:r>
              <a:rPr lang="en-US" sz="4000" dirty="0" smtClean="0"/>
              <a:t>Environmental Operating Principles</a:t>
            </a:r>
            <a:r>
              <a:rPr lang="en-US" sz="2800" dirty="0" smtClean="0"/>
              <a:t/>
            </a:r>
            <a:br>
              <a:rPr lang="en-US" sz="2800" dirty="0" smtClean="0"/>
            </a:br>
            <a:endParaRPr lang="en-US" sz="2400" i="1" dirty="0"/>
          </a:p>
        </p:txBody>
      </p:sp>
      <p:grpSp>
        <p:nvGrpSpPr>
          <p:cNvPr id="13" name="Group 12"/>
          <p:cNvGrpSpPr/>
          <p:nvPr/>
        </p:nvGrpSpPr>
        <p:grpSpPr>
          <a:xfrm>
            <a:off x="3505200" y="159356"/>
            <a:ext cx="5177014" cy="6698644"/>
            <a:chOff x="385586" y="947351"/>
            <a:chExt cx="4482608" cy="5800138"/>
          </a:xfrm>
        </p:grpSpPr>
        <p:pic>
          <p:nvPicPr>
            <p:cNvPr id="2050" name="Picture 2"/>
            <p:cNvPicPr>
              <a:picLocks noChangeAspect="1" noChangeArrowheads="1"/>
            </p:cNvPicPr>
            <p:nvPr/>
          </p:nvPicPr>
          <p:blipFill>
            <a:blip r:embed="rId3" cstate="screen"/>
            <a:srcRect/>
            <a:stretch>
              <a:fillRect/>
            </a:stretch>
          </p:blipFill>
          <p:spPr bwMode="auto">
            <a:xfrm>
              <a:off x="385586" y="947351"/>
              <a:ext cx="4482608" cy="5800138"/>
            </a:xfrm>
            <a:prstGeom prst="rect">
              <a:avLst/>
            </a:prstGeom>
            <a:noFill/>
            <a:ln w="9525">
              <a:noFill/>
              <a:miter lim="800000"/>
              <a:headEnd/>
              <a:tailEnd/>
            </a:ln>
            <a:effectLst/>
          </p:spPr>
        </p:pic>
        <p:sp>
          <p:nvSpPr>
            <p:cNvPr id="10" name="Rounded Rectangle 5"/>
            <p:cNvSpPr>
              <a:spLocks noChangeArrowheads="1"/>
            </p:cNvSpPr>
            <p:nvPr/>
          </p:nvSpPr>
          <p:spPr bwMode="auto">
            <a:xfrm>
              <a:off x="2237956" y="2553728"/>
              <a:ext cx="2423297" cy="603649"/>
            </a:xfrm>
            <a:prstGeom prst="roundRect">
              <a:avLst>
                <a:gd name="adj" fmla="val 16667"/>
              </a:avLst>
            </a:prstGeom>
            <a:noFill/>
            <a:ln w="31750" algn="ctr">
              <a:solidFill>
                <a:srgbClr val="0070C0"/>
              </a:solidFill>
              <a:round/>
              <a:headEnd/>
              <a:tailEnd/>
            </a:ln>
          </p:spPr>
          <p:txBody>
            <a:bodyPr/>
            <a:lstStyle/>
            <a:p>
              <a:endParaRPr lang="en-US"/>
            </a:p>
          </p:txBody>
        </p:sp>
        <p:sp>
          <p:nvSpPr>
            <p:cNvPr id="11" name="Rounded Rectangle 5"/>
            <p:cNvSpPr>
              <a:spLocks noChangeArrowheads="1"/>
            </p:cNvSpPr>
            <p:nvPr/>
          </p:nvSpPr>
          <p:spPr bwMode="auto">
            <a:xfrm>
              <a:off x="2212558" y="3657600"/>
              <a:ext cx="2540000" cy="543239"/>
            </a:xfrm>
            <a:prstGeom prst="roundRect">
              <a:avLst>
                <a:gd name="adj" fmla="val 16667"/>
              </a:avLst>
            </a:prstGeom>
            <a:noFill/>
            <a:ln w="31750" algn="ctr">
              <a:solidFill>
                <a:srgbClr val="0070C0"/>
              </a:solidFill>
              <a:round/>
              <a:headEnd/>
              <a:tailEnd/>
            </a:ln>
          </p:spPr>
          <p:txBody>
            <a:bodyPr/>
            <a:lstStyle/>
            <a:p>
              <a:endParaRPr lang="en-US"/>
            </a:p>
          </p:txBody>
        </p:sp>
      </p:grpSp>
      <p:sp>
        <p:nvSpPr>
          <p:cNvPr id="8" name="Rectangular Callout 7"/>
          <p:cNvSpPr/>
          <p:nvPr/>
        </p:nvSpPr>
        <p:spPr bwMode="auto">
          <a:xfrm>
            <a:off x="5816600" y="2734733"/>
            <a:ext cx="914400" cy="612648"/>
          </a:xfrm>
          <a:prstGeom prst="wedgeRect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0070C0"/>
              </a:solidFill>
              <a:effectLst/>
              <a:latin typeface="Arial" pitchFamily="-106" charset="0"/>
              <a:ea typeface="Arial Unicode MS" pitchFamily="-106" charset="0"/>
              <a:cs typeface="Arial Unicode MS" pitchFamily="-106" charset="0"/>
            </a:endParaRPr>
          </a:p>
        </p:txBody>
      </p:sp>
      <p:pic>
        <p:nvPicPr>
          <p:cNvPr id="12" name="Picture 1"/>
          <p:cNvPicPr>
            <a:picLocks noChangeAspect="1" noChangeArrowheads="1"/>
          </p:cNvPicPr>
          <p:nvPr/>
        </p:nvPicPr>
        <p:blipFill>
          <a:blip r:embed="rId4" cstate="screen"/>
          <a:srcRect/>
          <a:stretch>
            <a:fillRect/>
          </a:stretch>
        </p:blipFill>
        <p:spPr bwMode="auto">
          <a:xfrm>
            <a:off x="7521145" y="6194328"/>
            <a:ext cx="1598141" cy="66367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457200" y="131802"/>
            <a:ext cx="8229600" cy="1143000"/>
          </a:xfrm>
          <a:noFill/>
        </p:spPr>
        <p:txBody>
          <a:bodyPr>
            <a:normAutofit/>
          </a:bodyPr>
          <a:lstStyle/>
          <a:p>
            <a:pPr eaLnBrk="1" hangingPunct="1">
              <a:defRPr/>
            </a:pPr>
            <a:r>
              <a:rPr lang="en-US" sz="4000" dirty="0" smtClean="0"/>
              <a:t>Current Status</a:t>
            </a:r>
            <a:endParaRPr lang="en-US" sz="4000" dirty="0"/>
          </a:p>
        </p:txBody>
      </p:sp>
      <p:sp>
        <p:nvSpPr>
          <p:cNvPr id="23554" name="Rectangle 3"/>
          <p:cNvSpPr>
            <a:spLocks noGrp="1" noChangeArrowheads="1"/>
          </p:cNvSpPr>
          <p:nvPr>
            <p:ph type="body" idx="1"/>
          </p:nvPr>
        </p:nvSpPr>
        <p:spPr>
          <a:xfrm>
            <a:off x="685800" y="1409700"/>
            <a:ext cx="8013700" cy="4826000"/>
          </a:xfrm>
        </p:spPr>
        <p:txBody>
          <a:bodyPr>
            <a:normAutofit fontScale="70000" lnSpcReduction="20000"/>
          </a:bodyPr>
          <a:lstStyle/>
          <a:p>
            <a:pPr eaLnBrk="1" hangingPunct="1">
              <a:spcBef>
                <a:spcPts val="600"/>
              </a:spcBef>
              <a:buNone/>
            </a:pPr>
            <a:r>
              <a:rPr lang="en-US" i="1" dirty="0" smtClean="0">
                <a:latin typeface="Arial" charset="0"/>
                <a:cs typeface="Arial" charset="0"/>
              </a:rPr>
              <a:t>Engineering With Nature </a:t>
            </a:r>
            <a:r>
              <a:rPr lang="en-US" dirty="0" smtClean="0">
                <a:latin typeface="Arial" charset="0"/>
                <a:cs typeface="Arial" charset="0"/>
              </a:rPr>
              <a:t>initiative was started by USACE Navigation program in 2010.  Over that period we have:</a:t>
            </a:r>
          </a:p>
          <a:p>
            <a:pPr>
              <a:buNone/>
            </a:pPr>
            <a:r>
              <a:rPr lang="en-US" dirty="0" smtClean="0"/>
              <a:t>Engaged across USACE Districts (23), Divisions, HQ; other agencies, NGOs, academia, private sector, international collaborators </a:t>
            </a:r>
          </a:p>
          <a:p>
            <a:pPr>
              <a:buNone/>
            </a:pPr>
            <a:r>
              <a:rPr lang="en-US" dirty="0" smtClean="0"/>
              <a:t>•Workshops (&gt;20), dialogue sessions, project development teams, etc</a:t>
            </a:r>
          </a:p>
          <a:p>
            <a:pPr>
              <a:buNone/>
            </a:pPr>
            <a:r>
              <a:rPr lang="en-US" dirty="0" smtClean="0"/>
              <a:t>Broadening EWN to other Business Lines (FRM, RSM, Hydro). </a:t>
            </a:r>
          </a:p>
          <a:p>
            <a:pPr>
              <a:buNone/>
            </a:pPr>
            <a:r>
              <a:rPr lang="en-US" sz="2400" dirty="0" smtClean="0"/>
              <a:t>►</a:t>
            </a:r>
            <a:r>
              <a:rPr lang="en-US" dirty="0" smtClean="0"/>
              <a:t>Implementing strategic plan </a:t>
            </a:r>
          </a:p>
          <a:p>
            <a:pPr>
              <a:buNone/>
            </a:pPr>
            <a:r>
              <a:rPr lang="en-US" sz="2400" dirty="0" smtClean="0"/>
              <a:t>►</a:t>
            </a:r>
            <a:r>
              <a:rPr lang="en-US" dirty="0" smtClean="0"/>
              <a:t>Focused research projects on EWN </a:t>
            </a:r>
          </a:p>
          <a:p>
            <a:pPr>
              <a:buNone/>
            </a:pPr>
            <a:r>
              <a:rPr lang="en-US" sz="2400" dirty="0" smtClean="0"/>
              <a:t>►</a:t>
            </a:r>
            <a:r>
              <a:rPr lang="en-US" dirty="0" smtClean="0"/>
              <a:t>Field demonstration projects </a:t>
            </a:r>
          </a:p>
          <a:p>
            <a:pPr>
              <a:buNone/>
            </a:pPr>
            <a:r>
              <a:rPr lang="en-US" sz="2400" dirty="0" smtClean="0"/>
              <a:t>►</a:t>
            </a:r>
            <a:r>
              <a:rPr lang="en-US" dirty="0" smtClean="0"/>
              <a:t>Communication plan </a:t>
            </a:r>
          </a:p>
          <a:p>
            <a:pPr>
              <a:buNone/>
            </a:pPr>
            <a:r>
              <a:rPr lang="en-US" sz="2400" dirty="0" smtClean="0"/>
              <a:t>►</a:t>
            </a:r>
            <a:r>
              <a:rPr lang="en-US" dirty="0" smtClean="0"/>
              <a:t>Awards </a:t>
            </a:r>
          </a:p>
          <a:p>
            <a:pPr>
              <a:buNone/>
            </a:pPr>
            <a:r>
              <a:rPr lang="en-US" dirty="0" smtClean="0"/>
              <a:t>•2013 Chief of Engineers Environmental Award in Natural Resources Conservation </a:t>
            </a:r>
          </a:p>
          <a:p>
            <a:pPr>
              <a:buNone/>
            </a:pPr>
            <a:r>
              <a:rPr lang="en-US" dirty="0" smtClean="0"/>
              <a:t>•2014 USACE National Award-Green Innovation </a:t>
            </a:r>
          </a:p>
          <a:p>
            <a:pPr lvl="1" eaLnBrk="1" hangingPunct="1">
              <a:spcBef>
                <a:spcPts val="600"/>
              </a:spcBef>
            </a:pPr>
            <a:endParaRPr lang="en-US" dirty="0" smtClean="0">
              <a:latin typeface="Arial" charset="0"/>
              <a:cs typeface="Arial" charset="0"/>
            </a:endParaRPr>
          </a:p>
          <a:p>
            <a:pPr lvl="1" eaLnBrk="1" hangingPunct="1">
              <a:spcBef>
                <a:spcPts val="600"/>
              </a:spcBef>
            </a:pPr>
            <a:endParaRPr lang="en-US" dirty="0" smtClean="0">
              <a:latin typeface="Arial" pitchFamily="34" charset="0"/>
              <a:cs typeface="Arial" pitchFamily="34" charset="0"/>
            </a:endParaRPr>
          </a:p>
          <a:p>
            <a:pPr eaLnBrk="1" hangingPunct="1">
              <a:spcBef>
                <a:spcPts val="600"/>
              </a:spcBef>
            </a:pPr>
            <a:endParaRPr lang="en-US" dirty="0" smtClean="0">
              <a:latin typeface="Arial" charset="0"/>
              <a:cs typeface="Arial" charset="0"/>
            </a:endParaRPr>
          </a:p>
          <a:p>
            <a:pPr lvl="1" eaLnBrk="1" hangingPunct="1">
              <a:lnSpc>
                <a:spcPct val="150000"/>
              </a:lnSpc>
              <a:spcBef>
                <a:spcPts val="600"/>
              </a:spcBef>
              <a:buNone/>
            </a:pPr>
            <a:endParaRPr lang="en-US" dirty="0" smtClean="0">
              <a:latin typeface="Arial" charset="0"/>
              <a:cs typeface="Arial" charset="0"/>
            </a:endParaRPr>
          </a:p>
          <a:p>
            <a:pPr lvl="1" eaLnBrk="1" hangingPunct="1">
              <a:lnSpc>
                <a:spcPct val="150000"/>
              </a:lnSpc>
              <a:spcBef>
                <a:spcPts val="600"/>
              </a:spcBef>
            </a:pPr>
            <a:endParaRPr lang="en-US" dirty="0" smtClean="0">
              <a:latin typeface="Arial" charset="0"/>
              <a:cs typeface="Arial" charset="0"/>
            </a:endParaRPr>
          </a:p>
        </p:txBody>
      </p:sp>
      <p:pic>
        <p:nvPicPr>
          <p:cNvPr id="4" name="Picture 1"/>
          <p:cNvPicPr>
            <a:picLocks noChangeAspect="1" noChangeArrowheads="1"/>
          </p:cNvPicPr>
          <p:nvPr/>
        </p:nvPicPr>
        <p:blipFill>
          <a:blip r:embed="rId3" cstate="screen"/>
          <a:srcRect/>
          <a:stretch>
            <a:fillRect/>
          </a:stretch>
        </p:blipFill>
        <p:spPr bwMode="auto">
          <a:xfrm>
            <a:off x="7521145" y="6194328"/>
            <a:ext cx="1598141" cy="66367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Lock TJ OBrien 0993-44.tif"/>
          <p:cNvPicPr>
            <a:picLocks noChangeAspect="1"/>
          </p:cNvPicPr>
          <p:nvPr/>
        </p:nvPicPr>
        <p:blipFill>
          <a:blip r:embed="rId3" cstate="screen"/>
          <a:srcRect/>
          <a:stretch>
            <a:fillRect/>
          </a:stretch>
        </p:blipFill>
        <p:spPr bwMode="auto">
          <a:xfrm>
            <a:off x="1482181" y="3810000"/>
            <a:ext cx="4572000" cy="304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Picture 10" descr="River Training Structures4.jpg"/>
          <p:cNvPicPr>
            <a:picLocks noChangeAspect="1"/>
          </p:cNvPicPr>
          <p:nvPr/>
        </p:nvPicPr>
        <p:blipFill>
          <a:blip r:embed="rId4" cstate="screen"/>
          <a:stretch>
            <a:fillRect/>
          </a:stretch>
        </p:blipFill>
        <p:spPr>
          <a:xfrm>
            <a:off x="3837905" y="1032974"/>
            <a:ext cx="4778061" cy="29991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123" name="Picture 5" descr="Jetty Siuslaw Oregon 0256"/>
          <p:cNvPicPr>
            <a:picLocks noChangeAspect="1" noChangeArrowheads="1"/>
          </p:cNvPicPr>
          <p:nvPr/>
        </p:nvPicPr>
        <p:blipFill>
          <a:blip r:embed="rId5" cstate="screen"/>
          <a:srcRect/>
          <a:stretch>
            <a:fillRect/>
          </a:stretch>
        </p:blipFill>
        <p:spPr bwMode="auto">
          <a:xfrm>
            <a:off x="394234" y="1564515"/>
            <a:ext cx="4298116" cy="28312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extBox 11"/>
          <p:cNvSpPr txBox="1"/>
          <p:nvPr/>
        </p:nvSpPr>
        <p:spPr>
          <a:xfrm>
            <a:off x="2081011" y="212982"/>
            <a:ext cx="7443989" cy="646331"/>
          </a:xfrm>
          <a:prstGeom prst="rect">
            <a:avLst/>
          </a:prstGeom>
          <a:noFill/>
        </p:spPr>
        <p:txBody>
          <a:bodyPr wrap="square" rtlCol="0">
            <a:spAutoFit/>
          </a:bodyPr>
          <a:lstStyle/>
          <a:p>
            <a:r>
              <a:rPr lang="en-US" sz="3600" dirty="0" smtClean="0">
                <a:solidFill>
                  <a:schemeClr val="tx1"/>
                </a:solidFill>
                <a:latin typeface="Arial" pitchFamily="34" charset="0"/>
                <a:cs typeface="Arial" pitchFamily="34" charset="0"/>
              </a:rPr>
              <a:t>Opportunities/Existing Examples</a:t>
            </a:r>
            <a:endParaRPr lang="en-US" sz="3600" dirty="0">
              <a:solidFill>
                <a:schemeClr val="tx1"/>
              </a:solidFill>
              <a:latin typeface="Arial" pitchFamily="34" charset="0"/>
              <a:cs typeface="Arial" pitchFamily="34" charset="0"/>
            </a:endParaRPr>
          </a:p>
        </p:txBody>
      </p:sp>
      <p:pic>
        <p:nvPicPr>
          <p:cNvPr id="7" name="Picture 6" descr="Engineering With Nature Logo sustainability_1.png"/>
          <p:cNvPicPr>
            <a:picLocks noChangeAspect="1"/>
          </p:cNvPicPr>
          <p:nvPr/>
        </p:nvPicPr>
        <p:blipFill>
          <a:blip r:embed="rId6" cstate="screen"/>
          <a:stretch>
            <a:fillRect/>
          </a:stretch>
        </p:blipFill>
        <p:spPr>
          <a:xfrm>
            <a:off x="189186" y="190246"/>
            <a:ext cx="1781503" cy="739918"/>
          </a:xfrm>
          <a:prstGeom prst="rect">
            <a:avLst/>
          </a:prstGeom>
        </p:spPr>
      </p:pic>
      <p:pic>
        <p:nvPicPr>
          <p:cNvPr id="8" name="Picture 4" descr="DM Island graded planted oyster cultch Morehead NC 4841-11"/>
          <p:cNvPicPr>
            <a:picLocks noChangeAspect="1" noChangeArrowheads="1"/>
          </p:cNvPicPr>
          <p:nvPr/>
        </p:nvPicPr>
        <p:blipFill>
          <a:blip r:embed="rId7" cstate="screen"/>
          <a:srcRect/>
          <a:stretch>
            <a:fillRect/>
          </a:stretch>
        </p:blipFill>
        <p:spPr bwMode="auto">
          <a:xfrm>
            <a:off x="5495727" y="3949510"/>
            <a:ext cx="3206839" cy="2135535"/>
          </a:xfrm>
          <a:prstGeom prst="hexagon">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13"/>
          <p:cNvSpPr txBox="1">
            <a:spLocks noChangeArrowheads="1"/>
          </p:cNvSpPr>
          <p:nvPr/>
        </p:nvSpPr>
        <p:spPr bwMode="auto">
          <a:xfrm>
            <a:off x="288925" y="5802313"/>
            <a:ext cx="184150" cy="396875"/>
          </a:xfrm>
          <a:prstGeom prst="rect">
            <a:avLst/>
          </a:prstGeom>
          <a:noFill/>
          <a:ln w="9525">
            <a:noFill/>
            <a:miter lim="800000"/>
            <a:headEnd/>
            <a:tailEnd/>
          </a:ln>
        </p:spPr>
        <p:txBody>
          <a:bodyPr wrap="none">
            <a:spAutoFit/>
          </a:bodyPr>
          <a:lstStyle/>
          <a:p>
            <a:endParaRPr lang="en-US"/>
          </a:p>
        </p:txBody>
      </p:sp>
      <p:sp>
        <p:nvSpPr>
          <p:cNvPr id="49155" name="Title 7"/>
          <p:cNvSpPr>
            <a:spLocks noGrp="1"/>
          </p:cNvSpPr>
          <p:nvPr>
            <p:ph type="title"/>
          </p:nvPr>
        </p:nvSpPr>
        <p:spPr>
          <a:xfrm>
            <a:off x="457200" y="-76200"/>
            <a:ext cx="8229600" cy="669880"/>
          </a:xfrm>
        </p:spPr>
        <p:txBody>
          <a:bodyPr>
            <a:normAutofit fontScale="90000"/>
          </a:bodyPr>
          <a:lstStyle/>
          <a:p>
            <a:r>
              <a:rPr lang="en-US" sz="3300" b="1" dirty="0" smtClean="0">
                <a:solidFill>
                  <a:schemeClr val="tx1"/>
                </a:solidFill>
                <a:latin typeface="Arial" pitchFamily="34" charset="0"/>
                <a:cs typeface="Arial" pitchFamily="34" charset="0"/>
              </a:rPr>
              <a:t/>
            </a:r>
            <a:br>
              <a:rPr lang="en-US" sz="3300" b="1" dirty="0" smtClean="0">
                <a:solidFill>
                  <a:schemeClr val="tx1"/>
                </a:solidFill>
                <a:latin typeface="Arial" pitchFamily="34" charset="0"/>
                <a:cs typeface="Arial" pitchFamily="34" charset="0"/>
              </a:rPr>
            </a:br>
            <a:r>
              <a:rPr lang="en-US" sz="4000" dirty="0" smtClean="0">
                <a:latin typeface="Arial" pitchFamily="34" charset="0"/>
                <a:cs typeface="Arial" pitchFamily="34" charset="0"/>
              </a:rPr>
              <a:t>River C</a:t>
            </a:r>
            <a:r>
              <a:rPr lang="en-US" sz="4000" dirty="0" smtClean="0">
                <a:solidFill>
                  <a:schemeClr val="tx1"/>
                </a:solidFill>
                <a:latin typeface="Arial" pitchFamily="34" charset="0"/>
                <a:cs typeface="Arial" pitchFamily="34" charset="0"/>
              </a:rPr>
              <a:t>hevrons</a:t>
            </a:r>
            <a:endParaRPr lang="en-US" sz="4000" b="1" dirty="0" smtClean="0">
              <a:solidFill>
                <a:schemeClr val="tx1"/>
              </a:solidFill>
              <a:latin typeface="Arial" pitchFamily="34" charset="0"/>
              <a:cs typeface="Arial" pitchFamily="34" charset="0"/>
            </a:endParaRPr>
          </a:p>
        </p:txBody>
      </p:sp>
      <p:pic>
        <p:nvPicPr>
          <p:cNvPr id="5" name="Picture 2" descr="RM225"/>
          <p:cNvPicPr>
            <a:picLocks noChangeAspect="1" noChangeArrowheads="1"/>
          </p:cNvPicPr>
          <p:nvPr/>
        </p:nvPicPr>
        <p:blipFill>
          <a:blip r:embed="rId3" cstate="screen"/>
          <a:srcRect/>
          <a:stretch>
            <a:fillRect/>
          </a:stretch>
        </p:blipFill>
        <p:spPr bwMode="auto">
          <a:xfrm>
            <a:off x="345744" y="1098710"/>
            <a:ext cx="8429766" cy="557917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pt2863.tmp">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rgbClr val="0070C0"/>
            </a:solidFill>
            <a:effectLst/>
            <a:latin typeface="Arial" pitchFamily="-106" charset="0"/>
            <a:ea typeface="Arial Unicode MS" pitchFamily="-106" charset="0"/>
            <a:cs typeface="Arial Unicode MS" pitchFamily="-10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rgbClr val="0070C0"/>
            </a:solidFill>
            <a:effectLst/>
            <a:latin typeface="Arial" pitchFamily="-106" charset="0"/>
            <a:ea typeface="Arial Unicode MS" pitchFamily="-106" charset="0"/>
            <a:cs typeface="Arial Unicode MS" pitchFamily="-106"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4616</TotalTime>
  <Words>936</Words>
  <Application>Microsoft Office PowerPoint</Application>
  <PresentationFormat>On-screen Show (4:3)</PresentationFormat>
  <Paragraphs>143</Paragraphs>
  <Slides>25</Slides>
  <Notes>25</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ppt2863.tmp</vt:lpstr>
      <vt:lpstr>Engineering With Nature: Sustainable, Multi-benefit Projects   </vt:lpstr>
      <vt:lpstr>Outline </vt:lpstr>
      <vt:lpstr>Engineering With Nature is…</vt:lpstr>
      <vt:lpstr>Slide 4</vt:lpstr>
      <vt:lpstr>The USACE  Navigation Mission</vt:lpstr>
      <vt:lpstr>The USACE  Environmental Operating Principles </vt:lpstr>
      <vt:lpstr>Current Status</vt:lpstr>
      <vt:lpstr>Slide 8</vt:lpstr>
      <vt:lpstr> River Chevrons</vt:lpstr>
      <vt:lpstr>Notched Chevron  River Flow and Sediment Bed Behavior  Center section of chevron at lower elevation (e.g., notched) </vt:lpstr>
      <vt:lpstr>Reef Habitat Breakwaters, Pensacola, FL</vt:lpstr>
      <vt:lpstr>South Bay Marina </vt:lpstr>
      <vt:lpstr>Slide 13</vt:lpstr>
      <vt:lpstr>Slide 14</vt:lpstr>
      <vt:lpstr>Slide 15</vt:lpstr>
      <vt:lpstr>Slide 16</vt:lpstr>
      <vt:lpstr>Slide 17</vt:lpstr>
      <vt:lpstr>Are there ways to improve biological value of blocks?</vt:lpstr>
      <vt:lpstr>Cleveland &amp; Ashtabula, OH</vt:lpstr>
      <vt:lpstr>Texture Scale</vt:lpstr>
      <vt:lpstr>Slide 21</vt:lpstr>
      <vt:lpstr>Slide 22</vt:lpstr>
      <vt:lpstr>Slide 23</vt:lpstr>
      <vt:lpstr>Slide 24</vt:lpstr>
      <vt:lpstr>Engineering With Nature Path Forward</vt:lpstr>
    </vt:vector>
  </TitlesOfParts>
  <Company>USACE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 Fredette</dc:creator>
  <cp:lastModifiedBy>B3ECHIHN</cp:lastModifiedBy>
  <cp:revision>310</cp:revision>
  <dcterms:created xsi:type="dcterms:W3CDTF">2010-12-09T20:03:15Z</dcterms:created>
  <dcterms:modified xsi:type="dcterms:W3CDTF">2014-10-17T14:04:46Z</dcterms:modified>
</cp:coreProperties>
</file>