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C903EF19-A777-4F98-909D-4EC57C55E891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E9BEBC65-49C1-4749-A2F6-C109F8410643}">
          <p14:sldIdLst>
            <p14:sldId id="264"/>
            <p14:sldId id="268"/>
            <p14:sldId id="266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er_johnsen@fws.gov\Documents\Pallid%20project\All_barcode_que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Pallid Fork</a:t>
            </a:r>
            <a:r>
              <a:rPr lang="en-US" baseline="0"/>
              <a:t> Lengh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Frequency</c:v>
          </c:tx>
          <c:cat>
            <c:strRef>
              <c:f>Sheet2!$F$2:$F$12</c:f>
              <c:strCache>
                <c:ptCount val="11"/>
                <c:pt idx="0">
                  <c:v>550</c:v>
                </c:pt>
                <c:pt idx="1">
                  <c:v>600</c:v>
                </c:pt>
                <c:pt idx="2">
                  <c:v>650</c:v>
                </c:pt>
                <c:pt idx="3">
                  <c:v>700</c:v>
                </c:pt>
                <c:pt idx="4">
                  <c:v>750</c:v>
                </c:pt>
                <c:pt idx="5">
                  <c:v>800</c:v>
                </c:pt>
                <c:pt idx="6">
                  <c:v>850</c:v>
                </c:pt>
                <c:pt idx="7">
                  <c:v>900</c:v>
                </c:pt>
                <c:pt idx="8">
                  <c:v>950</c:v>
                </c:pt>
                <c:pt idx="9">
                  <c:v>1000</c:v>
                </c:pt>
                <c:pt idx="10">
                  <c:v>More</c:v>
                </c:pt>
              </c:strCache>
            </c:strRef>
          </c:cat>
          <c:val>
            <c:numRef>
              <c:f>Sheet2!$G$2:$G$12</c:f>
              <c:numCache>
                <c:formatCode>General</c:formatCode>
                <c:ptCount val="11"/>
                <c:pt idx="0">
                  <c:v>1</c:v>
                </c:pt>
                <c:pt idx="1">
                  <c:v>6</c:v>
                </c:pt>
                <c:pt idx="2">
                  <c:v>5</c:v>
                </c:pt>
                <c:pt idx="3">
                  <c:v>9</c:v>
                </c:pt>
                <c:pt idx="4">
                  <c:v>12</c:v>
                </c:pt>
                <c:pt idx="5">
                  <c:v>19</c:v>
                </c:pt>
                <c:pt idx="6">
                  <c:v>9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dLbls/>
        <c:axId val="63106432"/>
        <c:axId val="64185856"/>
      </c:barChart>
      <c:catAx>
        <c:axId val="63106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Length</a:t>
                </a:r>
                <a:r>
                  <a:rPr lang="en-US" baseline="0"/>
                  <a:t> (mm)</a:t>
                </a:r>
                <a:endParaRPr lang="en-US"/>
              </a:p>
            </c:rich>
          </c:tx>
          <c:layout/>
        </c:title>
        <c:tickLblPos val="nextTo"/>
        <c:crossAx val="64185856"/>
        <c:crosses val="autoZero"/>
        <c:auto val="1"/>
        <c:lblAlgn val="ctr"/>
        <c:lblOffset val="100"/>
      </c:catAx>
      <c:valAx>
        <c:axId val="641858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6310643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70E2-E5F6-4002-9DFB-33B7867D932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7DA66-A740-4D03-8657-615761D24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89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DA66-A740-4D03-8657-615761D244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69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A55C3D-081D-42CB-B495-13E23954BF8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5C5534-DF56-445D-9168-B55B047C8A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61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848600" cy="1780108"/>
          </a:xfrm>
        </p:spPr>
        <p:txBody>
          <a:bodyPr/>
          <a:lstStyle/>
          <a:p>
            <a:r>
              <a:rPr lang="en-US" dirty="0" smtClean="0"/>
              <a:t>FWCO </a:t>
            </a:r>
            <a:br>
              <a:rPr lang="en-US" dirty="0" smtClean="0"/>
            </a:br>
            <a:r>
              <a:rPr lang="en-US" dirty="0" smtClean="0"/>
              <a:t>FALL2013/SPRING2014 MMRPM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057400"/>
            <a:ext cx="6400800" cy="1473200"/>
          </a:xfrm>
        </p:spPr>
        <p:txBody>
          <a:bodyPr/>
          <a:lstStyle/>
          <a:p>
            <a:r>
              <a:rPr lang="en-US" dirty="0" smtClean="0"/>
              <a:t>Summary of Effort and Catch</a:t>
            </a:r>
          </a:p>
          <a:p>
            <a:r>
              <a:rPr lang="en-US" dirty="0" smtClean="0"/>
              <a:t>River Resources Action Team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3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65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pallid sturgeon incl.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hybrids combined for 2013 and 2014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at Chain of Rocks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 at Kaskaskia River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21 at Cottonwood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Island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14 at Marquette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13 at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Bumgard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10 at Ohio River Confluence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None were recaptures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Averaged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733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mm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SD=88.8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mm) fork length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Smallest at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526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mm FL at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Marquette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Largest at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1000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mm FL at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Chain of Rocks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Total pallid sturgeon catches</a:t>
            </a:r>
            <a:endParaRPr lang="en-US" sz="3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23453"/>
              </p:ext>
            </p:extLst>
          </p:nvPr>
        </p:nvGraphicFramePr>
        <p:xfrm>
          <a:off x="4267200" y="2819400"/>
          <a:ext cx="3657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4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4600"/>
            <a:ext cx="8381999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Ageing of pallid and shovelnose from fin clips</a:t>
            </a:r>
          </a:p>
          <a:p>
            <a:r>
              <a:rPr lang="en-US" dirty="0" smtClean="0"/>
              <a:t>Development of age-growth relationships</a:t>
            </a:r>
          </a:p>
          <a:p>
            <a:r>
              <a:rPr lang="en-US" dirty="0" smtClean="0"/>
              <a:t>River origin and movement from microchemistry of fins clips</a:t>
            </a:r>
          </a:p>
          <a:p>
            <a:r>
              <a:rPr lang="en-US" dirty="0" smtClean="0"/>
              <a:t>Genetics to determine hybridization</a:t>
            </a:r>
          </a:p>
          <a:p>
            <a:r>
              <a:rPr lang="en-US" dirty="0" smtClean="0"/>
              <a:t>Genetics to determine hatchery origin</a:t>
            </a:r>
            <a:endParaRPr lang="en-US" dirty="0"/>
          </a:p>
          <a:p>
            <a:r>
              <a:rPr lang="en-US" dirty="0" smtClean="0"/>
              <a:t>Further refine morphometric characteristics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from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030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 sampling at all six reaches</a:t>
            </a:r>
          </a:p>
          <a:p>
            <a:r>
              <a:rPr lang="en-US" dirty="0" smtClean="0"/>
              <a:t>Modify sampling at Cottonwood Island to increase capture and recapture for abundance estimate</a:t>
            </a:r>
          </a:p>
          <a:p>
            <a:r>
              <a:rPr lang="en-US" dirty="0" smtClean="0"/>
              <a:t>Include use of ultrasound and plasma sex steroids (blood sample) </a:t>
            </a:r>
          </a:p>
          <a:p>
            <a:pPr lvl="1"/>
            <a:r>
              <a:rPr lang="en-US" dirty="0" smtClean="0"/>
              <a:t>Sex ratio</a:t>
            </a:r>
          </a:p>
          <a:p>
            <a:pPr lvl="1"/>
            <a:r>
              <a:rPr lang="en-US" dirty="0" smtClean="0"/>
              <a:t>Maturation stage</a:t>
            </a:r>
          </a:p>
          <a:p>
            <a:pPr lvl="1"/>
            <a:r>
              <a:rPr lang="en-US" dirty="0" smtClean="0"/>
              <a:t>Estimate age at maturity, years between reproductive events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Year’s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692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74320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Slowly collect data that can be used to piece together pallid sturgeon population dynamics, life history, and trends.  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Year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16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3450696"/>
          </a:xfrm>
        </p:spPr>
        <p:txBody>
          <a:bodyPr/>
          <a:lstStyle/>
          <a:p>
            <a:r>
              <a:rPr lang="en-US" dirty="0" smtClean="0"/>
              <a:t>Fishing with trotlines to catch sturgeon</a:t>
            </a:r>
          </a:p>
          <a:p>
            <a:r>
              <a:rPr lang="en-US" dirty="0" smtClean="0"/>
              <a:t>Chain of Rocks, Kaskaskia River Confluence, Cottonwood Island, Marquette Island, </a:t>
            </a:r>
            <a:r>
              <a:rPr lang="en-US" dirty="0" err="1" smtClean="0"/>
              <a:t>Bumgard</a:t>
            </a:r>
            <a:r>
              <a:rPr lang="en-US" dirty="0" smtClean="0"/>
              <a:t>, and Ohio River Confluence</a:t>
            </a:r>
          </a:p>
          <a:p>
            <a:r>
              <a:rPr lang="en-US" dirty="0" smtClean="0"/>
              <a:t>Started </a:t>
            </a:r>
            <a:r>
              <a:rPr lang="en-US" b="1" dirty="0" smtClean="0"/>
              <a:t>6 November </a:t>
            </a:r>
            <a:r>
              <a:rPr lang="en-US" dirty="0" smtClean="0"/>
              <a:t>and ended on </a:t>
            </a:r>
            <a:r>
              <a:rPr lang="en-US" b="1" dirty="0" smtClean="0"/>
              <a:t>19 December 2013</a:t>
            </a:r>
          </a:p>
          <a:p>
            <a:r>
              <a:rPr lang="en-US" dirty="0" smtClean="0"/>
              <a:t>Started </a:t>
            </a:r>
            <a:r>
              <a:rPr lang="en-US" b="1" dirty="0" smtClean="0"/>
              <a:t>11 March </a:t>
            </a:r>
            <a:r>
              <a:rPr lang="en-US" dirty="0" smtClean="0"/>
              <a:t>and ended on </a:t>
            </a:r>
            <a:r>
              <a:rPr lang="en-US" b="1" dirty="0" smtClean="0"/>
              <a:t>15 May 2014</a:t>
            </a:r>
          </a:p>
          <a:p>
            <a:r>
              <a:rPr lang="en-US" dirty="0" smtClean="0"/>
              <a:t>The 2013 end date and 2014 start date determined by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water temperatures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58674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Sampling Effort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9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was a cooperative effort between the Army Corps of Engineers, Missouri Department of Conservation, and the U.S. Fish and Wildlife Service</a:t>
            </a:r>
          </a:p>
          <a:p>
            <a:r>
              <a:rPr lang="en-US" dirty="0" smtClean="0"/>
              <a:t>5 weeks in 2013 and 11 weeks in 2014</a:t>
            </a:r>
          </a:p>
          <a:p>
            <a:r>
              <a:rPr lang="en-US" dirty="0" smtClean="0"/>
              <a:t>5 work days/week on river if weather allowed</a:t>
            </a:r>
          </a:p>
          <a:p>
            <a:r>
              <a:rPr lang="en-US" dirty="0" smtClean="0"/>
              <a:t>Work </a:t>
            </a:r>
            <a:r>
              <a:rPr lang="en-US" dirty="0"/>
              <a:t>day from 8 to 12 hours, average 10 </a:t>
            </a:r>
            <a:r>
              <a:rPr lang="en-US" dirty="0" smtClean="0"/>
              <a:t>hours</a:t>
            </a:r>
          </a:p>
          <a:p>
            <a:r>
              <a:rPr lang="en-US" b="1" dirty="0" smtClean="0"/>
              <a:t>4,182 field staff hours </a:t>
            </a:r>
            <a:r>
              <a:rPr lang="en-US" dirty="0" smtClean="0"/>
              <a:t>jointly for MDC and USFWS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644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1.staticflickr.com/5/4147/5018375575_b8f886b1ef_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84637"/>
            <a:ext cx="1658013" cy="18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699949"/>
              </p:ext>
            </p:extLst>
          </p:nvPr>
        </p:nvGraphicFramePr>
        <p:xfrm>
          <a:off x="264216" y="4572000"/>
          <a:ext cx="6467234" cy="1539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069"/>
                <a:gridCol w="914400"/>
                <a:gridCol w="990600"/>
                <a:gridCol w="1107667"/>
                <a:gridCol w="924166"/>
                <a:gridCol w="924166"/>
                <a:gridCol w="924166"/>
              </a:tblGrid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Chain of Rocks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Kaskaskia River Conf.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Cottonwood Island (Grand</a:t>
                      </a:r>
                      <a:r>
                        <a:rPr lang="en-US" sz="1100" baseline="0" dirty="0" smtClean="0">
                          <a:effectLst/>
                        </a:rPr>
                        <a:t> Tower)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Marquette Island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Bumagard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Ohio River Confluence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ACOE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MDC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USFWS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Effort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580" y="3990945"/>
            <a:ext cx="365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Sampling Reaches and Crews</a:t>
            </a:r>
            <a:endParaRPr lang="en-US" sz="2000" dirty="0"/>
          </a:p>
        </p:txBody>
      </p:sp>
      <p:pic>
        <p:nvPicPr>
          <p:cNvPr id="1026" name="Picture 2" descr="http://www.swcd.mo.gov/holt/images/mdc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8428"/>
            <a:ext cx="1981200" cy="1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profile_images/700102260/NWP_Trademark-red_2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28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72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81600" y="284881"/>
            <a:ext cx="3686629" cy="237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674536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11,037 fish of 16 species during 2013 and 2014 combined</a:t>
            </a:r>
          </a:p>
          <a:p>
            <a:r>
              <a:rPr lang="en-US" dirty="0" smtClean="0"/>
              <a:t>7,934 shovelnose sturgeon</a:t>
            </a:r>
          </a:p>
          <a:p>
            <a:r>
              <a:rPr lang="en-US" dirty="0" smtClean="0"/>
              <a:t>65 pallid sturgeon/hybrids</a:t>
            </a:r>
          </a:p>
          <a:p>
            <a:r>
              <a:rPr lang="en-US" dirty="0" smtClean="0"/>
              <a:t>10 lake sturgeon</a:t>
            </a:r>
          </a:p>
          <a:p>
            <a:r>
              <a:rPr lang="en-US" dirty="0" smtClean="0"/>
              <a:t>Blue catfish was the second most caught fish</a:t>
            </a:r>
          </a:p>
          <a:p>
            <a:r>
              <a:rPr lang="en-US" dirty="0" smtClean="0"/>
              <a:t>Channel catfish was the third most caught fish</a:t>
            </a:r>
          </a:p>
          <a:p>
            <a:r>
              <a:rPr lang="en-US" dirty="0" smtClean="0"/>
              <a:t>FL measured for all sturgeon, TL measured for all other fish</a:t>
            </a:r>
          </a:p>
          <a:p>
            <a:r>
              <a:rPr lang="en-US" dirty="0" smtClean="0"/>
              <a:t>All species of sturgeon tagged with </a:t>
            </a:r>
            <a:r>
              <a:rPr lang="en-US" dirty="0" err="1" smtClean="0"/>
              <a:t>Floy</a:t>
            </a:r>
            <a:r>
              <a:rPr lang="en-US" dirty="0" smtClean="0"/>
              <a:t> tags</a:t>
            </a:r>
          </a:p>
          <a:p>
            <a:r>
              <a:rPr lang="en-US" dirty="0" smtClean="0"/>
              <a:t>Spine taken from 150 first shovelnose and all pallid and lake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Catches in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01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2514600"/>
            <a:ext cx="7620000" cy="3611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Shovelnose</a:t>
            </a:r>
          </a:p>
          <a:p>
            <a:r>
              <a:rPr lang="en-US" dirty="0" smtClean="0"/>
              <a:t>240 or 3.2% sampled were recaptures</a:t>
            </a:r>
          </a:p>
          <a:p>
            <a:r>
              <a:rPr lang="en-US" dirty="0" smtClean="0"/>
              <a:t>66 or about 0.90% were recaptures of fish we had tagged </a:t>
            </a:r>
          </a:p>
          <a:p>
            <a:pPr marL="0" indent="0">
              <a:buNone/>
            </a:pPr>
            <a:r>
              <a:rPr lang="en-US" b="1" dirty="0" smtClean="0"/>
              <a:t>Lake sturgeon</a:t>
            </a:r>
          </a:p>
          <a:p>
            <a:r>
              <a:rPr lang="en-US" dirty="0" smtClean="0"/>
              <a:t>1 of the 9 was a recapture</a:t>
            </a:r>
          </a:p>
          <a:p>
            <a:pPr marL="0" indent="0">
              <a:buNone/>
            </a:pPr>
            <a:r>
              <a:rPr lang="en-US" b="1" dirty="0" smtClean="0"/>
              <a:t>Pallid sturgeon</a:t>
            </a:r>
          </a:p>
          <a:p>
            <a:r>
              <a:rPr lang="en-US" dirty="0" smtClean="0"/>
              <a:t>No Floy tag recaptures but one had CWT, one had elastomer, and two had </a:t>
            </a:r>
            <a:r>
              <a:rPr lang="en-US" dirty="0" err="1" smtClean="0"/>
              <a:t>scuts</a:t>
            </a:r>
            <a:r>
              <a:rPr lang="en-US" dirty="0" smtClean="0"/>
              <a:t> removed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Catches - Recaptures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Shovelnose Movement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210721"/>
              </p:ext>
            </p:extLst>
          </p:nvPr>
        </p:nvGraphicFramePr>
        <p:xfrm>
          <a:off x="700313" y="2743200"/>
          <a:ext cx="7620001" cy="2169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031"/>
                <a:gridCol w="1018953"/>
                <a:gridCol w="1018953"/>
                <a:gridCol w="1049266"/>
                <a:gridCol w="1049266"/>
                <a:gridCol w="1049266"/>
                <a:gridCol w="1049266"/>
              </a:tblGrid>
              <a:tr h="26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Recapture Location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Original Tag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</a:tr>
              <a:tr h="26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Chain of Rocks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Kaskaskia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Cottonwood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Marquette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Bumgard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Ohio River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</a:tr>
              <a:tr h="26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Chain of Rocks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</a:tr>
              <a:tr h="26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Kaskaskia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</a:tr>
              <a:tr h="26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Cottonwood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21*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</a:tr>
              <a:tr h="26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Marquette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</a:tr>
              <a:tr h="26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Bumgard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</a:tr>
              <a:tr h="26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Ohion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 Confluence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73025" marT="8890" marB="18415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2344441"/>
            <a:ext cx="771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Original </a:t>
            </a:r>
            <a:r>
              <a:rPr lang="en-US" sz="1600" dirty="0" smtClean="0"/>
              <a:t>tagging and recapture </a:t>
            </a:r>
            <a:r>
              <a:rPr lang="en-US" sz="1600" dirty="0"/>
              <a:t>location of shovelnose sturgeon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03562" y="4876800"/>
            <a:ext cx="5327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*Including a double recapture. The original tagging location is currently unknown.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45836" y="5181600"/>
            <a:ext cx="7710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37 (black) shovelnose sturgeon were recaptured at original capture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11 (brown) shovelnose sturgeon were recaptured at an upstream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Only 2 (red) shovelnose sturgeon were recaptured at a downstream location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2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334000" cy="914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Pallid sturgeon</a:t>
            </a:r>
            <a:endParaRPr lang="en-US" sz="6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267200" y="1828800"/>
            <a:ext cx="4329546" cy="3276600"/>
          </a:xfrm>
        </p:spPr>
        <p:txBody>
          <a:bodyPr numCol="1">
            <a:normAutofit lnSpcReduction="10000"/>
          </a:bodyPr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For all pallid sturgeon and those believed to be hybrids: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Scanned for CWT and PIT tags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Morphometric measurements taken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Tagged with </a:t>
            </a:r>
            <a:r>
              <a:rPr lang="en-US" sz="1900" dirty="0" err="1" smtClean="0">
                <a:solidFill>
                  <a:schemeClr val="bg2">
                    <a:lumMod val="10000"/>
                  </a:schemeClr>
                </a:solidFill>
              </a:rPr>
              <a:t>floy</a:t>
            </a: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 tags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Tagged with pit tags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Tissue sample (fin clip) taken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Spine sample taken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Pictures taken of morphometric features</a:t>
            </a:r>
          </a:p>
          <a:p>
            <a:pPr algn="l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28436" y="1954530"/>
            <a:ext cx="2947324" cy="2674620"/>
          </a:xfrm>
        </p:spPr>
      </p:pic>
    </p:spTree>
    <p:extLst>
      <p:ext uri="{BB962C8B-B14F-4D97-AF65-F5344CB8AC3E}">
        <p14:creationId xmlns:p14="http://schemas.microsoft.com/office/powerpoint/2010/main" xmlns="" val="19325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236"/>
            <a:ext cx="9134764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000376"/>
            <a:ext cx="25908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800600"/>
            <a:ext cx="251460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52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637</Words>
  <Application>Microsoft Office PowerPoint</Application>
  <PresentationFormat>On-screen Show (4:3)</PresentationFormat>
  <Paragraphs>151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FWCO  FALL2013/SPRING2014 MMRPM </vt:lpstr>
      <vt:lpstr>Sampling Effort</vt:lpstr>
      <vt:lpstr>Sampling Effort</vt:lpstr>
      <vt:lpstr>Sampling Effort</vt:lpstr>
      <vt:lpstr>Catches in General</vt:lpstr>
      <vt:lpstr>Catches - Recaptures</vt:lpstr>
      <vt:lpstr>Shovelnose Movement</vt:lpstr>
      <vt:lpstr>Pallid sturgeon</vt:lpstr>
      <vt:lpstr>Slide 9</vt:lpstr>
      <vt:lpstr>Total pallid sturgeon catches</vt:lpstr>
      <vt:lpstr>Information from Data</vt:lpstr>
      <vt:lpstr>This Year’s Surveys</vt:lpstr>
      <vt:lpstr>Three Year Project</vt:lpstr>
    </vt:vector>
  </TitlesOfParts>
  <Company>U.S. Fish &amp; Wildlife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FWCO MMRPM 2014</dc:title>
  <dc:creator>Johnsen, Peter B</dc:creator>
  <cp:lastModifiedBy>B3ECHIHN</cp:lastModifiedBy>
  <cp:revision>58</cp:revision>
  <dcterms:created xsi:type="dcterms:W3CDTF">2014-07-10T14:51:46Z</dcterms:created>
  <dcterms:modified xsi:type="dcterms:W3CDTF">2014-10-17T14:06:35Z</dcterms:modified>
</cp:coreProperties>
</file>